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roxima Nova"/>
      <p:regular r:id="rId16"/>
      <p:bold r:id="rId17"/>
      <p:italic r:id="rId18"/>
      <p:boldItalic r:id="rId19"/>
    </p:embeddedFont>
    <p:embeddedFont>
      <p:font typeface="Proxima Nova Extrabold"/>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Extra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notesMaster" Target="notesMasters/notesMaster1.xml"/><Relationship Id="rId19" Type="http://schemas.openxmlformats.org/officeDocument/2006/relationships/font" Target="fonts/ProximaNova-boldItalic.fntdata"/><Relationship Id="rId6" Type="http://schemas.openxmlformats.org/officeDocument/2006/relationships/slide" Target="slides/slide1.xml"/><Relationship Id="rId18"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highlight>
                  <a:srgbClr val="FFFFFF"/>
                </a:highlight>
                <a:latin typeface="Calibri"/>
                <a:ea typeface="Calibri"/>
                <a:cs typeface="Calibri"/>
                <a:sym typeface="Calibri"/>
              </a:rPr>
              <a:t>In a single submission by a representative of your group, create a slidedeck of your personas and frameworks.</a:t>
            </a:r>
            <a:endParaRPr>
              <a:solidFill>
                <a:schemeClr val="dk1"/>
              </a:solidFill>
              <a:highlight>
                <a:srgbClr val="FFFFFF"/>
              </a:highlight>
              <a:latin typeface="Calibri"/>
              <a:ea typeface="Calibri"/>
              <a:cs typeface="Calibri"/>
              <a:sym typeface="Calibri"/>
            </a:endParaRPr>
          </a:p>
          <a:p>
            <a:pPr indent="0" lvl="0" marL="0" rtl="0" algn="l">
              <a:lnSpc>
                <a:spcPct val="115000"/>
              </a:lnSpc>
              <a:spcBef>
                <a:spcPts val="1200"/>
              </a:spcBef>
              <a:spcAft>
                <a:spcPts val="1200"/>
              </a:spcAft>
              <a:buNone/>
            </a:pPr>
            <a:r>
              <a:rPr lang="en">
                <a:solidFill>
                  <a:schemeClr val="dk1"/>
                </a:solidFill>
                <a:highlight>
                  <a:srgbClr val="FFFFFF"/>
                </a:highlight>
                <a:latin typeface="Calibri"/>
                <a:ea typeface="Calibri"/>
                <a:cs typeface="Calibri"/>
                <a:sym typeface="Calibri"/>
              </a:rPr>
              <a:t>a. They must both be digitally created using a tool of your choice (e.g., Google Slides, Powerpoint, Figma, Sketch, etc.)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628274a5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628274a5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Calibri"/>
              <a:buAutoNum type="arabicPeriod" startAt="2"/>
            </a:pPr>
            <a:r>
              <a:rPr lang="en">
                <a:solidFill>
                  <a:schemeClr val="dk1"/>
                </a:solidFill>
                <a:highlight>
                  <a:srgbClr val="FFFFFF"/>
                </a:highlight>
                <a:latin typeface="Calibri"/>
                <a:ea typeface="Calibri"/>
                <a:cs typeface="Calibri"/>
                <a:sym typeface="Calibri"/>
              </a:rPr>
              <a:t>Discuss user needs and problem formulation (1 slide)</a:t>
            </a:r>
            <a:endParaRPr>
              <a:solidFill>
                <a:schemeClr val="dk1"/>
              </a:solidFill>
              <a:highlight>
                <a:srgbClr val="FFFFFF"/>
              </a:highlight>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Font typeface="Calibri"/>
              <a:buChar char="●"/>
            </a:pPr>
            <a:r>
              <a:rPr lang="en">
                <a:solidFill>
                  <a:schemeClr val="dk1"/>
                </a:solidFill>
                <a:highlight>
                  <a:srgbClr val="FFFFFF"/>
                </a:highlight>
                <a:latin typeface="Calibri"/>
                <a:ea typeface="Calibri"/>
                <a:cs typeface="Calibri"/>
                <a:sym typeface="Calibri"/>
              </a:rPr>
              <a:t>What challenges did you have in defining user needs?</a:t>
            </a:r>
            <a:endParaRPr>
              <a:solidFill>
                <a:schemeClr val="dk1"/>
              </a:solidFill>
              <a:highlight>
                <a:srgbClr val="FFFFFF"/>
              </a:highlight>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Font typeface="Calibri"/>
              <a:buChar char="●"/>
            </a:pPr>
            <a:r>
              <a:rPr lang="en">
                <a:solidFill>
                  <a:schemeClr val="dk1"/>
                </a:solidFill>
                <a:highlight>
                  <a:srgbClr val="FFFFFF"/>
                </a:highlight>
                <a:latin typeface="Calibri"/>
                <a:ea typeface="Calibri"/>
                <a:cs typeface="Calibri"/>
                <a:sym typeface="Calibri"/>
              </a:rPr>
              <a:t>Did you feel that you had the right user needs by the end of this exercise?</a:t>
            </a:r>
            <a:endParaRPr>
              <a:solidFill>
                <a:schemeClr val="dk1"/>
              </a:solidFill>
              <a:highlight>
                <a:srgbClr val="FFFFFF"/>
              </a:highlight>
              <a:latin typeface="Calibri"/>
              <a:ea typeface="Calibri"/>
              <a:cs typeface="Calibri"/>
              <a:sym typeface="Calibri"/>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highlight>
                  <a:srgbClr val="FFFFFF"/>
                </a:highlight>
                <a:latin typeface="Calibri"/>
                <a:ea typeface="Calibri"/>
                <a:cs typeface="Calibri"/>
                <a:sym typeface="Calibri"/>
              </a:rPr>
              <a:t>Why? Give us your reasoning.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640fb9a88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640fb9a88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63d3e04e3c_5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63d3e04e3c_5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3d5e411d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3d5e411d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3d5e411d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3d5e411d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628274a5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628274a5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Calibri"/>
              <a:buAutoNum type="arabicPeriod" startAt="2"/>
            </a:pPr>
            <a:r>
              <a:rPr lang="en">
                <a:solidFill>
                  <a:schemeClr val="dk1"/>
                </a:solidFill>
                <a:highlight>
                  <a:srgbClr val="FFFFFF"/>
                </a:highlight>
                <a:latin typeface="Calibri"/>
                <a:ea typeface="Calibri"/>
                <a:cs typeface="Calibri"/>
                <a:sym typeface="Calibri"/>
              </a:rPr>
              <a:t>Describe thoroughly your process for collecting data, what kind of information you were trying to collect, and if you successfully collected it (1-2 slides)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628274a5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628274a5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Calibri"/>
              <a:buAutoNum type="arabicPeriod" startAt="2"/>
            </a:pPr>
            <a:r>
              <a:rPr lang="en">
                <a:solidFill>
                  <a:schemeClr val="dk1"/>
                </a:solidFill>
                <a:highlight>
                  <a:srgbClr val="FFFFFF"/>
                </a:highlight>
                <a:latin typeface="Calibri"/>
                <a:ea typeface="Calibri"/>
                <a:cs typeface="Calibri"/>
                <a:sym typeface="Calibri"/>
              </a:rPr>
              <a:t>Identify how you and the team discussed the data that you found. (1 slide)</a:t>
            </a:r>
            <a:endParaRPr>
              <a:solidFill>
                <a:schemeClr val="dk1"/>
              </a:solidFill>
              <a:highlight>
                <a:srgbClr val="FFFFFF"/>
              </a:highlight>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Font typeface="Calibri"/>
              <a:buChar char="●"/>
            </a:pPr>
            <a:r>
              <a:rPr lang="en">
                <a:solidFill>
                  <a:schemeClr val="dk1"/>
                </a:solidFill>
                <a:highlight>
                  <a:srgbClr val="FFFFFF"/>
                </a:highlight>
                <a:latin typeface="Calibri"/>
                <a:ea typeface="Calibri"/>
                <a:cs typeface="Calibri"/>
                <a:sym typeface="Calibri"/>
              </a:rPr>
              <a:t>Were there specific pain points that stood out?</a:t>
            </a:r>
            <a:endParaRPr>
              <a:solidFill>
                <a:schemeClr val="dk1"/>
              </a:solidFill>
              <a:highlight>
                <a:srgbClr val="FFFFFF"/>
              </a:highlight>
              <a:latin typeface="Calibri"/>
              <a:ea typeface="Calibri"/>
              <a:cs typeface="Calibri"/>
              <a:sym typeface="Calibri"/>
            </a:endParaRPr>
          </a:p>
          <a:p>
            <a:pPr indent="-298450" lvl="1" marL="914400" rtl="0" algn="l">
              <a:lnSpc>
                <a:spcPct val="115000"/>
              </a:lnSpc>
              <a:spcBef>
                <a:spcPts val="0"/>
              </a:spcBef>
              <a:spcAft>
                <a:spcPts val="0"/>
              </a:spcAft>
              <a:buClr>
                <a:schemeClr val="dk1"/>
              </a:buClr>
              <a:buSzPts val="1100"/>
              <a:buFont typeface="Calibri"/>
              <a:buChar char="●"/>
            </a:pPr>
            <a:r>
              <a:rPr lang="en">
                <a:solidFill>
                  <a:schemeClr val="dk1"/>
                </a:solidFill>
                <a:highlight>
                  <a:srgbClr val="FFFFFF"/>
                </a:highlight>
                <a:latin typeface="Calibri"/>
                <a:ea typeface="Calibri"/>
                <a:cs typeface="Calibri"/>
                <a:sym typeface="Calibri"/>
              </a:rPr>
              <a:t>Did you have conflicting opinions on interpretations of the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3d5e411d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63d5e411d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640fb9a88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640fb9a88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3.jp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729600"/>
            <a:ext cx="8520600" cy="112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5800">
                <a:solidFill>
                  <a:srgbClr val="134F5C"/>
                </a:solidFill>
                <a:latin typeface="Proxima Nova Extrabold"/>
                <a:ea typeface="Proxima Nova Extrabold"/>
                <a:cs typeface="Proxima Nova Extrabold"/>
                <a:sym typeface="Proxima Nova Extrabold"/>
              </a:rPr>
              <a:t>Team: </a:t>
            </a:r>
            <a:r>
              <a:rPr lang="en" sz="5800">
                <a:solidFill>
                  <a:srgbClr val="134F5C"/>
                </a:solidFill>
                <a:latin typeface="Proxima Nova Extrabold"/>
                <a:ea typeface="Proxima Nova Extrabold"/>
                <a:cs typeface="Proxima Nova Extrabold"/>
                <a:sym typeface="Proxima Nova Extrabold"/>
              </a:rPr>
              <a:t>Subway Surfers</a:t>
            </a:r>
            <a:endParaRPr sz="5800">
              <a:solidFill>
                <a:srgbClr val="134F5C"/>
              </a:solidFill>
              <a:latin typeface="Proxima Nova Extrabold"/>
              <a:ea typeface="Proxima Nova Extrabold"/>
              <a:cs typeface="Proxima Nova Extrabold"/>
              <a:sym typeface="Proxima Nova Extrabold"/>
            </a:endParaRPr>
          </a:p>
        </p:txBody>
      </p:sp>
      <p:sp>
        <p:nvSpPr>
          <p:cNvPr id="55" name="Google Shape;55;p13"/>
          <p:cNvSpPr txBox="1"/>
          <p:nvPr>
            <p:ph idx="1" type="subTitle"/>
          </p:nvPr>
        </p:nvSpPr>
        <p:spPr>
          <a:xfrm>
            <a:off x="311700" y="4412700"/>
            <a:ext cx="85206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BF9000"/>
                </a:solidFill>
                <a:latin typeface="Proxima Nova"/>
                <a:ea typeface="Proxima Nova"/>
                <a:cs typeface="Proxima Nova"/>
                <a:sym typeface="Proxima Nova"/>
              </a:rPr>
              <a:t>Zo DiSanto, </a:t>
            </a:r>
            <a:r>
              <a:rPr lang="en" sz="1400">
                <a:solidFill>
                  <a:srgbClr val="BF9000"/>
                </a:solidFill>
                <a:latin typeface="Proxima Nova"/>
                <a:ea typeface="Proxima Nova"/>
                <a:cs typeface="Proxima Nova"/>
                <a:sym typeface="Proxima Nova"/>
              </a:rPr>
              <a:t>Tiffany Hatzidimitriu, </a:t>
            </a:r>
            <a:r>
              <a:rPr lang="en" sz="1400">
                <a:solidFill>
                  <a:srgbClr val="BF9000"/>
                </a:solidFill>
                <a:latin typeface="Proxima Nova"/>
                <a:ea typeface="Proxima Nova"/>
                <a:cs typeface="Proxima Nova"/>
                <a:sym typeface="Proxima Nova"/>
              </a:rPr>
              <a:t>Priyanka Kadam, </a:t>
            </a:r>
            <a:r>
              <a:rPr lang="en" sz="1400">
                <a:solidFill>
                  <a:srgbClr val="BF9000"/>
                </a:solidFill>
                <a:latin typeface="Proxima Nova"/>
                <a:ea typeface="Proxima Nova"/>
                <a:cs typeface="Proxima Nova"/>
                <a:sym typeface="Proxima Nova"/>
              </a:rPr>
              <a:t>Neerav Poriya, Kshitij Sharma</a:t>
            </a:r>
            <a:endParaRPr sz="1400">
              <a:solidFill>
                <a:srgbClr val="BF9000"/>
              </a:solidFill>
              <a:latin typeface="Proxima Nova"/>
              <a:ea typeface="Proxima Nova"/>
              <a:cs typeface="Proxima Nova"/>
              <a:sym typeface="Proxima Nova"/>
            </a:endParaRPr>
          </a:p>
        </p:txBody>
      </p:sp>
      <p:sp>
        <p:nvSpPr>
          <p:cNvPr id="56" name="Google Shape;56;p13"/>
          <p:cNvSpPr txBox="1"/>
          <p:nvPr>
            <p:ph idx="1" type="subTitle"/>
          </p:nvPr>
        </p:nvSpPr>
        <p:spPr>
          <a:xfrm>
            <a:off x="311700" y="1611875"/>
            <a:ext cx="8520600" cy="391200"/>
          </a:xfrm>
          <a:prstGeom prst="rect">
            <a:avLst/>
          </a:prstGeom>
        </p:spPr>
        <p:txBody>
          <a:bodyPr anchorCtr="0" anchor="t" bIns="91425" lIns="91425" spcFirstLastPara="1" rIns="91425" wrap="square" tIns="91425">
            <a:noAutofit/>
          </a:bodyPr>
          <a:lstStyle/>
          <a:p>
            <a:pPr indent="0" lvl="0" marL="25400" marR="25400" rtl="0" algn="l">
              <a:lnSpc>
                <a:spcPct val="115000"/>
              </a:lnSpc>
              <a:spcBef>
                <a:spcPts val="0"/>
              </a:spcBef>
              <a:spcAft>
                <a:spcPts val="0"/>
              </a:spcAft>
              <a:buNone/>
            </a:pPr>
            <a:r>
              <a:rPr b="1" lang="en" sz="1400">
                <a:solidFill>
                  <a:srgbClr val="BF9000"/>
                </a:solidFill>
                <a:highlight>
                  <a:srgbClr val="FFFFFF"/>
                </a:highlight>
                <a:latin typeface="Proxima Nova"/>
                <a:ea typeface="Proxima Nova"/>
                <a:cs typeface="Proxima Nova"/>
                <a:sym typeface="Proxima Nova"/>
              </a:rPr>
              <a:t>PERSONAS + JOBS TO BE DONE</a:t>
            </a:r>
            <a:endParaRPr b="1" sz="1400">
              <a:solidFill>
                <a:srgbClr val="BF9000"/>
              </a:solidFill>
              <a:latin typeface="Proxima Nova"/>
              <a:ea typeface="Proxima Nova"/>
              <a:cs typeface="Proxima Nova"/>
              <a:sym typeface="Proxima Nova"/>
            </a:endParaRPr>
          </a:p>
        </p:txBody>
      </p:sp>
      <p:sp>
        <p:nvSpPr>
          <p:cNvPr id="57" name="Google Shape;57;p13"/>
          <p:cNvSpPr txBox="1"/>
          <p:nvPr>
            <p:ph idx="1" type="subTitle"/>
          </p:nvPr>
        </p:nvSpPr>
        <p:spPr>
          <a:xfrm>
            <a:off x="6538950" y="2649625"/>
            <a:ext cx="1591200" cy="391200"/>
          </a:xfrm>
          <a:prstGeom prst="rect">
            <a:avLst/>
          </a:prstGeom>
        </p:spPr>
        <p:txBody>
          <a:bodyPr anchorCtr="0" anchor="t" bIns="91425" lIns="91425" spcFirstLastPara="1" rIns="91425" wrap="square" tIns="91425">
            <a:noAutofit/>
          </a:bodyPr>
          <a:lstStyle/>
          <a:p>
            <a:pPr indent="0" lvl="0" marL="25400" marR="25400" rtl="0" algn="l">
              <a:lnSpc>
                <a:spcPct val="115000"/>
              </a:lnSpc>
              <a:spcBef>
                <a:spcPts val="0"/>
              </a:spcBef>
              <a:spcAft>
                <a:spcPts val="0"/>
              </a:spcAft>
              <a:buNone/>
            </a:pPr>
            <a:r>
              <a:rPr lang="en" sz="1000">
                <a:solidFill>
                  <a:srgbClr val="BF9000"/>
                </a:solidFill>
                <a:highlight>
                  <a:srgbClr val="FFFFFF"/>
                </a:highlight>
                <a:latin typeface="Proxima Nova"/>
                <a:ea typeface="Proxima Nova"/>
                <a:cs typeface="Proxima Nova"/>
                <a:sym typeface="Proxima Nova"/>
              </a:rPr>
              <a:t>Application name TBD</a:t>
            </a:r>
            <a:endParaRPr sz="1000">
              <a:solidFill>
                <a:srgbClr val="BF9000"/>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4F5C"/>
                </a:solidFill>
                <a:latin typeface="Proxima Nova Extrabold"/>
                <a:ea typeface="Proxima Nova Extrabold"/>
                <a:cs typeface="Proxima Nova Extrabold"/>
                <a:sym typeface="Proxima Nova Extrabold"/>
              </a:rPr>
              <a:t>User Needs</a:t>
            </a:r>
            <a:endParaRPr>
              <a:solidFill>
                <a:srgbClr val="134F5C"/>
              </a:solidFill>
              <a:latin typeface="Proxima Nova Extrabold"/>
              <a:ea typeface="Proxima Nova Extrabold"/>
              <a:cs typeface="Proxima Nova Extrabold"/>
              <a:sym typeface="Proxima Nova Extrabold"/>
            </a:endParaRPr>
          </a:p>
        </p:txBody>
      </p:sp>
      <p:sp>
        <p:nvSpPr>
          <p:cNvPr id="180" name="Google Shape;180;p22"/>
          <p:cNvSpPr txBox="1"/>
          <p:nvPr>
            <p:ph idx="1" type="body"/>
          </p:nvPr>
        </p:nvSpPr>
        <p:spPr>
          <a:xfrm>
            <a:off x="311700" y="1152475"/>
            <a:ext cx="79134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434343"/>
                </a:solidFill>
                <a:latin typeface="Proxima Nova"/>
                <a:ea typeface="Proxima Nova"/>
                <a:cs typeface="Proxima Nova"/>
                <a:sym typeface="Proxima Nova"/>
              </a:rPr>
              <a:t>Defining user needs was difficult because we were comparing our preposition with existing competitors.</a:t>
            </a:r>
            <a:endParaRPr sz="1300">
              <a:solidFill>
                <a:srgbClr val="43434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1300">
                <a:solidFill>
                  <a:srgbClr val="434343"/>
                </a:solidFill>
                <a:latin typeface="Proxima Nova"/>
                <a:ea typeface="Proxima Nova"/>
                <a:cs typeface="Proxima Nova"/>
                <a:sym typeface="Proxima Nova"/>
              </a:rPr>
              <a:t>A native New Yorker knew exactly what they needed from the system, where as a new New Yorker who didn't really know about the system also didn't know what they wanted/needed.</a:t>
            </a:r>
            <a:endParaRPr sz="1300">
              <a:solidFill>
                <a:srgbClr val="43434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1300">
                <a:solidFill>
                  <a:srgbClr val="434343"/>
                </a:solidFill>
                <a:latin typeface="Proxima Nova"/>
                <a:ea typeface="Proxima Nova"/>
                <a:cs typeface="Proxima Nova"/>
                <a:sym typeface="Proxima Nova"/>
              </a:rPr>
              <a:t>We had a set of user needs outlined before the research, but post the research we realised things that we thought were necessary turned out to be not necessary for users and things that we thought weren't necessary were actually a priority for the users. </a:t>
            </a:r>
            <a:endParaRPr sz="1300">
              <a:solidFill>
                <a:srgbClr val="43434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 sz="1300">
                <a:solidFill>
                  <a:srgbClr val="434343"/>
                </a:solidFill>
                <a:latin typeface="Proxima Nova"/>
                <a:ea typeface="Proxima Nova"/>
                <a:cs typeface="Proxima Nova"/>
                <a:sym typeface="Proxima Nova"/>
              </a:rPr>
              <a:t>Now after the research was conducted, we are more confident about having the right users needs.</a:t>
            </a:r>
            <a:endParaRPr sz="1300">
              <a:solidFill>
                <a:srgbClr val="434343"/>
              </a:solidFill>
              <a:latin typeface="Proxima Nova"/>
              <a:ea typeface="Proxima Nova"/>
              <a:cs typeface="Proxima Nova"/>
              <a:sym typeface="Proxima Nova"/>
            </a:endParaRPr>
          </a:p>
        </p:txBody>
      </p:sp>
      <p:cxnSp>
        <p:nvCxnSpPr>
          <p:cNvPr id="181" name="Google Shape;181;p22"/>
          <p:cNvCxnSpPr/>
          <p:nvPr/>
        </p:nvCxnSpPr>
        <p:spPr>
          <a:xfrm>
            <a:off x="0" y="5103525"/>
            <a:ext cx="9164100" cy="0"/>
          </a:xfrm>
          <a:prstGeom prst="straightConnector1">
            <a:avLst/>
          </a:prstGeom>
          <a:noFill/>
          <a:ln cap="flat" cmpd="sng" w="76200">
            <a:solidFill>
              <a:srgbClr val="76A5A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4F5C"/>
                </a:solidFill>
                <a:latin typeface="Proxima Nova Extrabold"/>
                <a:ea typeface="Proxima Nova Extrabold"/>
                <a:cs typeface="Proxima Nova Extrabold"/>
                <a:sym typeface="Proxima Nova Extrabold"/>
              </a:rPr>
              <a:t>Personas</a:t>
            </a:r>
            <a:endParaRPr>
              <a:solidFill>
                <a:srgbClr val="134F5C"/>
              </a:solidFill>
              <a:latin typeface="Proxima Nova Extrabold"/>
              <a:ea typeface="Proxima Nova Extrabold"/>
              <a:cs typeface="Proxima Nova Extrabold"/>
              <a:sym typeface="Proxima Nova Extrabold"/>
            </a:endParaRPr>
          </a:p>
        </p:txBody>
      </p:sp>
      <p:sp>
        <p:nvSpPr>
          <p:cNvPr id="63" name="Google Shape;63;p14"/>
          <p:cNvSpPr txBox="1"/>
          <p:nvPr/>
        </p:nvSpPr>
        <p:spPr>
          <a:xfrm>
            <a:off x="311700" y="1159400"/>
            <a:ext cx="8373300" cy="86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Our personas consist of: </a:t>
            </a:r>
            <a:endParaRPr b="1">
              <a:solidFill>
                <a:schemeClr val="dk1"/>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Noah Garcia, a Native New Yorker who’s best friend is his </a:t>
            </a:r>
            <a:r>
              <a:rPr lang="en" sz="1300">
                <a:solidFill>
                  <a:srgbClr val="434343"/>
                </a:solidFill>
                <a:latin typeface="Proxima Nova"/>
                <a:ea typeface="Proxima Nova"/>
                <a:cs typeface="Proxima Nova"/>
                <a:sym typeface="Proxima Nova"/>
              </a:rPr>
              <a:t>metrocard. </a:t>
            </a:r>
            <a:endParaRPr sz="1300">
              <a:solidFill>
                <a:srgbClr val="434343"/>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Nancy Sinatra, a new New Yorker from Boston, going to college in the big apple.</a:t>
            </a:r>
            <a:endParaRPr/>
          </a:p>
        </p:txBody>
      </p:sp>
      <p:pic>
        <p:nvPicPr>
          <p:cNvPr id="64" name="Google Shape;64;p14"/>
          <p:cNvPicPr preferRelativeResize="0"/>
          <p:nvPr/>
        </p:nvPicPr>
        <p:blipFill rotWithShape="1">
          <a:blip r:embed="rId3">
            <a:alphaModFix/>
          </a:blip>
          <a:srcRect b="807" l="0" r="6751" t="6428"/>
          <a:stretch/>
        </p:blipFill>
        <p:spPr>
          <a:xfrm>
            <a:off x="1875300" y="2146175"/>
            <a:ext cx="1765600" cy="2634998"/>
          </a:xfrm>
          <a:prstGeom prst="rect">
            <a:avLst/>
          </a:prstGeom>
          <a:noFill/>
          <a:ln>
            <a:noFill/>
          </a:ln>
        </p:spPr>
      </p:pic>
      <p:pic>
        <p:nvPicPr>
          <p:cNvPr id="65" name="Google Shape;65;p14"/>
          <p:cNvPicPr preferRelativeResize="0"/>
          <p:nvPr/>
        </p:nvPicPr>
        <p:blipFill rotWithShape="1">
          <a:blip r:embed="rId4">
            <a:alphaModFix/>
          </a:blip>
          <a:srcRect b="19905" l="12992" r="10084" t="5148"/>
          <a:stretch/>
        </p:blipFill>
        <p:spPr>
          <a:xfrm>
            <a:off x="3949125" y="2146175"/>
            <a:ext cx="1820449" cy="2635149"/>
          </a:xfrm>
          <a:prstGeom prst="rect">
            <a:avLst/>
          </a:prstGeom>
          <a:noFill/>
          <a:ln>
            <a:noFill/>
          </a:ln>
        </p:spPr>
      </p:pic>
      <p:cxnSp>
        <p:nvCxnSpPr>
          <p:cNvPr id="66" name="Google Shape;66;p14"/>
          <p:cNvCxnSpPr/>
          <p:nvPr/>
        </p:nvCxnSpPr>
        <p:spPr>
          <a:xfrm>
            <a:off x="0" y="5103525"/>
            <a:ext cx="9164100" cy="0"/>
          </a:xfrm>
          <a:prstGeom prst="straightConnector1">
            <a:avLst/>
          </a:prstGeom>
          <a:noFill/>
          <a:ln cap="flat" cmpd="sng" w="76200">
            <a:solidFill>
              <a:srgbClr val="76A5AF"/>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b="807" l="12288" r="18126" t="6428"/>
          <a:stretch/>
        </p:blipFill>
        <p:spPr>
          <a:xfrm>
            <a:off x="0" y="0"/>
            <a:ext cx="2571749" cy="5143501"/>
          </a:xfrm>
          <a:prstGeom prst="rect">
            <a:avLst/>
          </a:prstGeom>
          <a:noFill/>
          <a:ln>
            <a:noFill/>
          </a:ln>
        </p:spPr>
      </p:pic>
      <p:sp>
        <p:nvSpPr>
          <p:cNvPr id="72" name="Google Shape;72;p15"/>
          <p:cNvSpPr txBox="1"/>
          <p:nvPr/>
        </p:nvSpPr>
        <p:spPr>
          <a:xfrm>
            <a:off x="2843400" y="3623613"/>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5818E"/>
                </a:solidFill>
                <a:latin typeface="Proxima Nova Extrabold"/>
                <a:ea typeface="Proxima Nova Extrabold"/>
                <a:cs typeface="Proxima Nova Extrabold"/>
                <a:sym typeface="Proxima Nova Extrabold"/>
              </a:rPr>
              <a:t>USER PROFILE</a:t>
            </a:r>
            <a:endParaRPr sz="1000">
              <a:solidFill>
                <a:srgbClr val="45818E"/>
              </a:solidFill>
              <a:latin typeface="Proxima Nova Extrabold"/>
              <a:ea typeface="Proxima Nova Extrabold"/>
              <a:cs typeface="Proxima Nova Extrabold"/>
              <a:sym typeface="Proxima Nova Extrabold"/>
            </a:endParaRPr>
          </a:p>
        </p:txBody>
      </p:sp>
      <p:sp>
        <p:nvSpPr>
          <p:cNvPr id="73" name="Google Shape;73;p15"/>
          <p:cNvSpPr txBox="1"/>
          <p:nvPr/>
        </p:nvSpPr>
        <p:spPr>
          <a:xfrm>
            <a:off x="2843400" y="3821288"/>
            <a:ext cx="5949600" cy="104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2"/>
                </a:solidFill>
                <a:latin typeface="Proxima Nova"/>
                <a:ea typeface="Proxima Nova"/>
                <a:cs typeface="Proxima Nova"/>
                <a:sym typeface="Proxima Nova"/>
              </a:rPr>
              <a:t>A stereotypical New Yorker who lives in an expensive studio apartment and has a business degree at Baruch CUNY. He enjoys visiting his friends who live across the five boroughs and has the latest smartphone. Noah is very punctual and has a type A personality. He wants to be on top of the latest train delays and reroutes to stay on time and needs an app to help them do that. Noah has glaucoma and needs an accessible app and train stations to assist him in navigating the concrete jungle called New York City. </a:t>
            </a:r>
            <a:endParaRPr sz="900">
              <a:solidFill>
                <a:schemeClr val="dk2"/>
              </a:solidFill>
              <a:latin typeface="Proxima Nova"/>
              <a:ea typeface="Proxima Nova"/>
              <a:cs typeface="Proxima Nova"/>
              <a:sym typeface="Proxima Nova"/>
            </a:endParaRPr>
          </a:p>
        </p:txBody>
      </p:sp>
      <p:sp>
        <p:nvSpPr>
          <p:cNvPr id="74" name="Google Shape;74;p15"/>
          <p:cNvSpPr txBox="1"/>
          <p:nvPr/>
        </p:nvSpPr>
        <p:spPr>
          <a:xfrm>
            <a:off x="6141125" y="245350"/>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5818E"/>
                </a:solidFill>
                <a:latin typeface="Proxima Nova Extrabold"/>
                <a:ea typeface="Proxima Nova Extrabold"/>
                <a:cs typeface="Proxima Nova Extrabold"/>
                <a:sym typeface="Proxima Nova Extrabold"/>
              </a:rPr>
              <a:t>MOTIVATIONS</a:t>
            </a:r>
            <a:endParaRPr sz="1000">
              <a:solidFill>
                <a:srgbClr val="45818E"/>
              </a:solidFill>
              <a:latin typeface="Proxima Nova Extrabold"/>
              <a:ea typeface="Proxima Nova Extrabold"/>
              <a:cs typeface="Proxima Nova Extrabold"/>
              <a:sym typeface="Proxima Nova Extrabold"/>
            </a:endParaRPr>
          </a:p>
        </p:txBody>
      </p:sp>
      <p:sp>
        <p:nvSpPr>
          <p:cNvPr id="75" name="Google Shape;75;p15"/>
          <p:cNvSpPr txBox="1"/>
          <p:nvPr/>
        </p:nvSpPr>
        <p:spPr>
          <a:xfrm>
            <a:off x="2843400" y="1311150"/>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5818E"/>
                </a:solidFill>
                <a:latin typeface="Proxima Nova Extrabold"/>
                <a:ea typeface="Proxima Nova Extrabold"/>
                <a:cs typeface="Proxima Nova Extrabold"/>
                <a:sym typeface="Proxima Nova Extrabold"/>
              </a:rPr>
              <a:t>FRUSTRATIONS</a:t>
            </a:r>
            <a:endParaRPr sz="1000">
              <a:solidFill>
                <a:srgbClr val="45818E"/>
              </a:solidFill>
              <a:latin typeface="Proxima Nova Extrabold"/>
              <a:ea typeface="Proxima Nova Extrabold"/>
              <a:cs typeface="Proxima Nova Extrabold"/>
              <a:sym typeface="Proxima Nova Extrabold"/>
            </a:endParaRPr>
          </a:p>
        </p:txBody>
      </p:sp>
      <p:sp>
        <p:nvSpPr>
          <p:cNvPr id="76" name="Google Shape;76;p15"/>
          <p:cNvSpPr txBox="1"/>
          <p:nvPr/>
        </p:nvSpPr>
        <p:spPr>
          <a:xfrm>
            <a:off x="2843400" y="245350"/>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5818E"/>
                </a:solidFill>
                <a:latin typeface="Proxima Nova Extrabold"/>
                <a:ea typeface="Proxima Nova Extrabold"/>
                <a:cs typeface="Proxima Nova Extrabold"/>
                <a:sym typeface="Proxima Nova Extrabold"/>
              </a:rPr>
              <a:t>GOALS</a:t>
            </a:r>
            <a:endParaRPr sz="1000">
              <a:solidFill>
                <a:srgbClr val="45818E"/>
              </a:solidFill>
              <a:latin typeface="Proxima Nova Extrabold"/>
              <a:ea typeface="Proxima Nova Extrabold"/>
              <a:cs typeface="Proxima Nova Extrabold"/>
              <a:sym typeface="Proxima Nova Extrabold"/>
            </a:endParaRPr>
          </a:p>
        </p:txBody>
      </p:sp>
      <p:sp>
        <p:nvSpPr>
          <p:cNvPr id="77" name="Google Shape;77;p15"/>
          <p:cNvSpPr txBox="1"/>
          <p:nvPr/>
        </p:nvSpPr>
        <p:spPr>
          <a:xfrm>
            <a:off x="6141125" y="1679050"/>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5818E"/>
                </a:solidFill>
                <a:latin typeface="Proxima Nova Extrabold"/>
                <a:ea typeface="Proxima Nova Extrabold"/>
                <a:cs typeface="Proxima Nova Extrabold"/>
                <a:sym typeface="Proxima Nova Extrabold"/>
              </a:rPr>
              <a:t>FREQUENTLY USED APPS</a:t>
            </a:r>
            <a:endParaRPr sz="1000">
              <a:solidFill>
                <a:srgbClr val="45818E"/>
              </a:solidFill>
              <a:latin typeface="Proxima Nova Extrabold"/>
              <a:ea typeface="Proxima Nova Extrabold"/>
              <a:cs typeface="Proxima Nova Extrabold"/>
              <a:sym typeface="Proxima Nova Extrabold"/>
            </a:endParaRPr>
          </a:p>
        </p:txBody>
      </p:sp>
      <p:sp>
        <p:nvSpPr>
          <p:cNvPr id="78" name="Google Shape;78;p15"/>
          <p:cNvSpPr txBox="1"/>
          <p:nvPr/>
        </p:nvSpPr>
        <p:spPr>
          <a:xfrm>
            <a:off x="153950" y="3867100"/>
            <a:ext cx="2137200" cy="7389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lang="en" sz="2400">
                <a:solidFill>
                  <a:srgbClr val="134F5C"/>
                </a:solidFill>
                <a:latin typeface="Proxima Nova Extrabold"/>
                <a:ea typeface="Proxima Nova Extrabold"/>
                <a:cs typeface="Proxima Nova Extrabold"/>
                <a:sym typeface="Proxima Nova Extrabold"/>
              </a:rPr>
              <a:t>Noah</a:t>
            </a:r>
            <a:endParaRPr sz="2400">
              <a:solidFill>
                <a:srgbClr val="134F5C"/>
              </a:solidFill>
              <a:latin typeface="Proxima Nova Extrabold"/>
              <a:ea typeface="Proxima Nova Extrabold"/>
              <a:cs typeface="Proxima Nova Extrabold"/>
              <a:sym typeface="Proxima Nova Extrabold"/>
            </a:endParaRPr>
          </a:p>
          <a:p>
            <a:pPr indent="0" lvl="0" marL="0" rtl="0" algn="l">
              <a:lnSpc>
                <a:spcPct val="75000"/>
              </a:lnSpc>
              <a:spcBef>
                <a:spcPts val="0"/>
              </a:spcBef>
              <a:spcAft>
                <a:spcPts val="0"/>
              </a:spcAft>
              <a:buNone/>
            </a:pPr>
            <a:r>
              <a:rPr lang="en" sz="2400">
                <a:solidFill>
                  <a:srgbClr val="134F5C"/>
                </a:solidFill>
                <a:latin typeface="Proxima Nova Extrabold"/>
                <a:ea typeface="Proxima Nova Extrabold"/>
                <a:cs typeface="Proxima Nova Extrabold"/>
                <a:sym typeface="Proxima Nova Extrabold"/>
              </a:rPr>
              <a:t>Garcia</a:t>
            </a:r>
            <a:endParaRPr>
              <a:latin typeface="Proxima Nova Extrabold"/>
              <a:ea typeface="Proxima Nova Extrabold"/>
              <a:cs typeface="Proxima Nova Extrabold"/>
              <a:sym typeface="Proxima Nova Extrabold"/>
            </a:endParaRPr>
          </a:p>
        </p:txBody>
      </p:sp>
      <p:sp>
        <p:nvSpPr>
          <p:cNvPr id="79" name="Google Shape;79;p15"/>
          <p:cNvSpPr txBox="1"/>
          <p:nvPr/>
        </p:nvSpPr>
        <p:spPr>
          <a:xfrm>
            <a:off x="153950" y="3709550"/>
            <a:ext cx="213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34F5C"/>
                </a:solidFill>
                <a:latin typeface="Proxima Nova"/>
                <a:ea typeface="Proxima Nova"/>
                <a:cs typeface="Proxima Nova"/>
                <a:sym typeface="Proxima Nova"/>
              </a:rPr>
              <a:t>THE NATIVE NEW YORKER</a:t>
            </a:r>
            <a:endParaRPr sz="900">
              <a:solidFill>
                <a:srgbClr val="134F5C"/>
              </a:solidFill>
              <a:latin typeface="Proxima Nova"/>
              <a:ea typeface="Proxima Nova"/>
              <a:cs typeface="Proxima Nova"/>
              <a:sym typeface="Proxima Nova"/>
            </a:endParaRPr>
          </a:p>
        </p:txBody>
      </p:sp>
      <p:sp>
        <p:nvSpPr>
          <p:cNvPr id="80" name="Google Shape;80;p15"/>
          <p:cNvSpPr txBox="1"/>
          <p:nvPr/>
        </p:nvSpPr>
        <p:spPr>
          <a:xfrm>
            <a:off x="2843400" y="2760938"/>
            <a:ext cx="2571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76A5AF"/>
                </a:solidFill>
                <a:latin typeface="Proxima Nova"/>
                <a:ea typeface="Proxima Nova"/>
                <a:cs typeface="Proxima Nova"/>
                <a:sym typeface="Proxima Nova"/>
              </a:rPr>
              <a:t>“</a:t>
            </a:r>
            <a:r>
              <a:rPr b="1" lang="en" sz="1800">
                <a:solidFill>
                  <a:srgbClr val="76A5AF"/>
                </a:solidFill>
                <a:latin typeface="Proxima Nova"/>
                <a:ea typeface="Proxima Nova"/>
                <a:cs typeface="Proxima Nova"/>
                <a:sym typeface="Proxima Nova"/>
              </a:rPr>
              <a:t>Work hard play harder</a:t>
            </a:r>
            <a:r>
              <a:rPr b="1" lang="en" sz="1800">
                <a:solidFill>
                  <a:srgbClr val="76A5AF"/>
                </a:solidFill>
                <a:latin typeface="Proxima Nova"/>
                <a:ea typeface="Proxima Nova"/>
                <a:cs typeface="Proxima Nova"/>
                <a:sym typeface="Proxima Nova"/>
              </a:rPr>
              <a:t>.”</a:t>
            </a:r>
            <a:endParaRPr b="1" sz="1800">
              <a:solidFill>
                <a:srgbClr val="76A5AF"/>
              </a:solidFill>
              <a:latin typeface="Proxima Nova"/>
              <a:ea typeface="Proxima Nova"/>
              <a:cs typeface="Proxima Nova"/>
              <a:sym typeface="Proxima Nova"/>
            </a:endParaRPr>
          </a:p>
        </p:txBody>
      </p:sp>
      <p:sp>
        <p:nvSpPr>
          <p:cNvPr id="81" name="Google Shape;81;p15"/>
          <p:cNvSpPr txBox="1"/>
          <p:nvPr/>
        </p:nvSpPr>
        <p:spPr>
          <a:xfrm>
            <a:off x="2859175" y="1648563"/>
            <a:ext cx="2752800" cy="869700"/>
          </a:xfrm>
          <a:prstGeom prst="rect">
            <a:avLst/>
          </a:prstGeom>
          <a:noFill/>
          <a:ln>
            <a:noFill/>
          </a:ln>
        </p:spPr>
        <p:txBody>
          <a:bodyPr anchorCtr="0" anchor="t" bIns="91425" lIns="91425" spcFirstLastPara="1" rIns="91425" wrap="square" tIns="91425">
            <a:spAutoFit/>
          </a:bodyPr>
          <a:lstStyle/>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L</a:t>
            </a:r>
            <a:r>
              <a:rPr lang="en" sz="1000">
                <a:solidFill>
                  <a:schemeClr val="dk2"/>
                </a:solidFill>
                <a:latin typeface="Proxima Nova"/>
                <a:ea typeface="Proxima Nova"/>
                <a:cs typeface="Proxima Nova"/>
                <a:sym typeface="Proxima Nova"/>
              </a:rPr>
              <a:t>ack of usability of the MyMTA app</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Unannounced delays</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Lack of transparency on which stations are and are not accessible.</a:t>
            </a:r>
            <a:endParaRPr sz="1000">
              <a:solidFill>
                <a:schemeClr val="dk2"/>
              </a:solidFill>
              <a:latin typeface="Proxima Nova"/>
              <a:ea typeface="Proxima Nova"/>
              <a:cs typeface="Proxima Nova"/>
              <a:sym typeface="Proxima Nova"/>
            </a:endParaRPr>
          </a:p>
        </p:txBody>
      </p:sp>
      <p:sp>
        <p:nvSpPr>
          <p:cNvPr id="82" name="Google Shape;82;p15"/>
          <p:cNvSpPr txBox="1"/>
          <p:nvPr/>
        </p:nvSpPr>
        <p:spPr>
          <a:xfrm>
            <a:off x="6141125" y="507850"/>
            <a:ext cx="2534100" cy="692700"/>
          </a:xfrm>
          <a:prstGeom prst="rect">
            <a:avLst/>
          </a:prstGeom>
          <a:noFill/>
          <a:ln>
            <a:noFill/>
          </a:ln>
        </p:spPr>
        <p:txBody>
          <a:bodyPr anchorCtr="0" anchor="t" bIns="91425" lIns="91425" spcFirstLastPara="1" rIns="91425" wrap="square" tIns="91425">
            <a:spAutoFit/>
          </a:bodyPr>
          <a:lstStyle/>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Wants a promotion from being punctual. </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Keeping up with NYC trends</a:t>
            </a:r>
            <a:endParaRPr sz="1000">
              <a:solidFill>
                <a:schemeClr val="dk1"/>
              </a:solidFill>
              <a:latin typeface="Proxima Nova"/>
              <a:ea typeface="Proxima Nova"/>
              <a:cs typeface="Proxima Nova"/>
              <a:sym typeface="Proxima Nova"/>
            </a:endParaRPr>
          </a:p>
        </p:txBody>
      </p:sp>
      <p:pic>
        <p:nvPicPr>
          <p:cNvPr id="83" name="Google Shape;83;p15"/>
          <p:cNvPicPr preferRelativeResize="0"/>
          <p:nvPr/>
        </p:nvPicPr>
        <p:blipFill>
          <a:blip r:embed="rId4">
            <a:alphaModFix/>
          </a:blip>
          <a:stretch>
            <a:fillRect/>
          </a:stretch>
        </p:blipFill>
        <p:spPr>
          <a:xfrm>
            <a:off x="6597695" y="2050826"/>
            <a:ext cx="338720" cy="338700"/>
          </a:xfrm>
          <a:prstGeom prst="rect">
            <a:avLst/>
          </a:prstGeom>
          <a:noFill/>
          <a:ln>
            <a:noFill/>
          </a:ln>
        </p:spPr>
      </p:pic>
      <p:pic>
        <p:nvPicPr>
          <p:cNvPr id="84" name="Google Shape;84;p15"/>
          <p:cNvPicPr preferRelativeResize="0"/>
          <p:nvPr/>
        </p:nvPicPr>
        <p:blipFill rotWithShape="1">
          <a:blip r:embed="rId5">
            <a:alphaModFix/>
          </a:blip>
          <a:srcRect b="15234" l="31593" r="31597" t="15234"/>
          <a:stretch/>
        </p:blipFill>
        <p:spPr>
          <a:xfrm>
            <a:off x="7054277" y="2052224"/>
            <a:ext cx="338718" cy="335907"/>
          </a:xfrm>
          <a:prstGeom prst="rect">
            <a:avLst/>
          </a:prstGeom>
          <a:noFill/>
          <a:ln>
            <a:noFill/>
          </a:ln>
        </p:spPr>
      </p:pic>
      <p:pic>
        <p:nvPicPr>
          <p:cNvPr id="85" name="Google Shape;85;p15"/>
          <p:cNvPicPr preferRelativeResize="0"/>
          <p:nvPr/>
        </p:nvPicPr>
        <p:blipFill>
          <a:blip r:embed="rId6">
            <a:alphaModFix/>
          </a:blip>
          <a:stretch>
            <a:fillRect/>
          </a:stretch>
        </p:blipFill>
        <p:spPr>
          <a:xfrm>
            <a:off x="8082654" y="2050834"/>
            <a:ext cx="338701" cy="338685"/>
          </a:xfrm>
          <a:prstGeom prst="rect">
            <a:avLst/>
          </a:prstGeom>
          <a:noFill/>
          <a:ln>
            <a:noFill/>
          </a:ln>
        </p:spPr>
      </p:pic>
      <p:pic>
        <p:nvPicPr>
          <p:cNvPr id="86" name="Google Shape;86;p15"/>
          <p:cNvPicPr preferRelativeResize="0"/>
          <p:nvPr/>
        </p:nvPicPr>
        <p:blipFill>
          <a:blip r:embed="rId7">
            <a:alphaModFix/>
          </a:blip>
          <a:stretch>
            <a:fillRect/>
          </a:stretch>
        </p:blipFill>
        <p:spPr>
          <a:xfrm>
            <a:off x="6141125" y="2050827"/>
            <a:ext cx="338719" cy="338698"/>
          </a:xfrm>
          <a:prstGeom prst="rect">
            <a:avLst/>
          </a:prstGeom>
          <a:noFill/>
          <a:ln>
            <a:noFill/>
          </a:ln>
        </p:spPr>
      </p:pic>
      <p:pic>
        <p:nvPicPr>
          <p:cNvPr id="87" name="Google Shape;87;p15"/>
          <p:cNvPicPr preferRelativeResize="0"/>
          <p:nvPr/>
        </p:nvPicPr>
        <p:blipFill>
          <a:blip r:embed="rId8">
            <a:alphaModFix/>
          </a:blip>
          <a:stretch>
            <a:fillRect/>
          </a:stretch>
        </p:blipFill>
        <p:spPr>
          <a:xfrm>
            <a:off x="7568466" y="2050835"/>
            <a:ext cx="338698" cy="338683"/>
          </a:xfrm>
          <a:prstGeom prst="rect">
            <a:avLst/>
          </a:prstGeom>
          <a:noFill/>
          <a:ln>
            <a:noFill/>
          </a:ln>
        </p:spPr>
      </p:pic>
      <p:sp>
        <p:nvSpPr>
          <p:cNvPr id="88" name="Google Shape;88;p15"/>
          <p:cNvSpPr txBox="1"/>
          <p:nvPr/>
        </p:nvSpPr>
        <p:spPr>
          <a:xfrm>
            <a:off x="6141125" y="2607050"/>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5818E"/>
                </a:solidFill>
                <a:latin typeface="Proxima Nova Extrabold"/>
                <a:ea typeface="Proxima Nova Extrabold"/>
                <a:cs typeface="Proxima Nova Extrabold"/>
                <a:sym typeface="Proxima Nova Extrabold"/>
              </a:rPr>
              <a:t>PERSONALITY</a:t>
            </a:r>
            <a:endParaRPr sz="1000">
              <a:solidFill>
                <a:srgbClr val="45818E"/>
              </a:solidFill>
              <a:latin typeface="Proxima Nova Extrabold"/>
              <a:ea typeface="Proxima Nova Extrabold"/>
              <a:cs typeface="Proxima Nova Extrabold"/>
              <a:sym typeface="Proxima Nova Extrabold"/>
            </a:endParaRPr>
          </a:p>
        </p:txBody>
      </p:sp>
      <p:sp>
        <p:nvSpPr>
          <p:cNvPr id="89" name="Google Shape;89;p15"/>
          <p:cNvSpPr txBox="1"/>
          <p:nvPr/>
        </p:nvSpPr>
        <p:spPr>
          <a:xfrm>
            <a:off x="2843400" y="507850"/>
            <a:ext cx="2752800" cy="646500"/>
          </a:xfrm>
          <a:prstGeom prst="rect">
            <a:avLst/>
          </a:prstGeom>
          <a:noFill/>
          <a:ln>
            <a:noFill/>
          </a:ln>
        </p:spPr>
        <p:txBody>
          <a:bodyPr anchorCtr="0" anchor="t" bIns="91425" lIns="91425" spcFirstLastPara="1" rIns="91425" wrap="square" tIns="91425">
            <a:spAutoFit/>
          </a:bodyPr>
          <a:lstStyle/>
          <a:p>
            <a:pPr indent="-292100" lvl="0" marL="2286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A h</a:t>
            </a:r>
            <a:r>
              <a:rPr lang="en" sz="1000">
                <a:solidFill>
                  <a:schemeClr val="dk2"/>
                </a:solidFill>
                <a:latin typeface="Proxima Nova"/>
                <a:ea typeface="Proxima Nova"/>
                <a:cs typeface="Proxima Nova"/>
                <a:sym typeface="Proxima Nova"/>
              </a:rPr>
              <a:t>abituating app to help him traverse New York City easily and will fit his busy life. </a:t>
            </a:r>
            <a:endParaRPr sz="1000">
              <a:solidFill>
                <a:schemeClr val="dk2"/>
              </a:solidFill>
              <a:latin typeface="Proxima Nova"/>
              <a:ea typeface="Proxima Nova"/>
              <a:cs typeface="Proxima Nova"/>
              <a:sym typeface="Proxima Nova"/>
            </a:endParaRPr>
          </a:p>
        </p:txBody>
      </p:sp>
      <p:sp>
        <p:nvSpPr>
          <p:cNvPr id="90" name="Google Shape;90;p15"/>
          <p:cNvSpPr txBox="1"/>
          <p:nvPr/>
        </p:nvSpPr>
        <p:spPr>
          <a:xfrm>
            <a:off x="153950" y="4513925"/>
            <a:ext cx="213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34F5C"/>
                </a:solidFill>
                <a:latin typeface="Proxima Nova"/>
                <a:ea typeface="Proxima Nova"/>
                <a:cs typeface="Proxima Nova"/>
                <a:sym typeface="Proxima Nova"/>
              </a:rPr>
              <a:t>30 yrs  | </a:t>
            </a:r>
            <a:r>
              <a:rPr lang="en" sz="1000">
                <a:solidFill>
                  <a:srgbClr val="134F5C"/>
                </a:solidFill>
                <a:latin typeface="Proxima Nova"/>
                <a:ea typeface="Proxima Nova"/>
                <a:cs typeface="Proxima Nova"/>
                <a:sym typeface="Proxima Nova"/>
              </a:rPr>
              <a:t>Administrative Assistant</a:t>
            </a:r>
            <a:endParaRPr sz="1000">
              <a:solidFill>
                <a:srgbClr val="134F5C"/>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000">
                <a:solidFill>
                  <a:srgbClr val="134F5C"/>
                </a:solidFill>
                <a:latin typeface="Proxima Nova"/>
                <a:ea typeface="Proxima Nova"/>
                <a:cs typeface="Proxima Nova"/>
                <a:sym typeface="Proxima Nova"/>
              </a:rPr>
              <a:t>Park Slope, Brooklyn, New York</a:t>
            </a:r>
            <a:endParaRPr sz="900">
              <a:solidFill>
                <a:srgbClr val="134F5C"/>
              </a:solidFill>
              <a:latin typeface="Proxima Nova"/>
              <a:ea typeface="Proxima Nova"/>
              <a:cs typeface="Proxima Nova"/>
              <a:sym typeface="Proxima Nova"/>
            </a:endParaRPr>
          </a:p>
        </p:txBody>
      </p:sp>
      <p:cxnSp>
        <p:nvCxnSpPr>
          <p:cNvPr id="91" name="Google Shape;91;p15"/>
          <p:cNvCxnSpPr/>
          <p:nvPr/>
        </p:nvCxnSpPr>
        <p:spPr>
          <a:xfrm>
            <a:off x="221775" y="4554900"/>
            <a:ext cx="2114400" cy="0"/>
          </a:xfrm>
          <a:prstGeom prst="straightConnector1">
            <a:avLst/>
          </a:prstGeom>
          <a:noFill/>
          <a:ln cap="flat" cmpd="sng" w="9525">
            <a:solidFill>
              <a:srgbClr val="45818E"/>
            </a:solidFill>
            <a:prstDash val="solid"/>
            <a:round/>
            <a:headEnd len="med" w="med" type="none"/>
            <a:tailEnd len="med" w="med" type="none"/>
          </a:ln>
        </p:spPr>
      </p:cxnSp>
      <p:sp>
        <p:nvSpPr>
          <p:cNvPr id="92" name="Google Shape;92;p15"/>
          <p:cNvSpPr txBox="1"/>
          <p:nvPr/>
        </p:nvSpPr>
        <p:spPr>
          <a:xfrm>
            <a:off x="6141125" y="2903000"/>
            <a:ext cx="2752800" cy="869700"/>
          </a:xfrm>
          <a:prstGeom prst="rect">
            <a:avLst/>
          </a:prstGeom>
          <a:noFill/>
          <a:ln>
            <a:noFill/>
          </a:ln>
        </p:spPr>
        <p:txBody>
          <a:bodyPr anchorCtr="0" anchor="t" bIns="91425" lIns="91425" spcFirstLastPara="1" rIns="91425" wrap="square" tIns="91425">
            <a:spAutoFit/>
          </a:bodyPr>
          <a:lstStyle/>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Outgoing</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Hard working</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Social butterfly</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Keeping up with the latest trends </a:t>
            </a:r>
            <a:endParaRPr sz="1000">
              <a:solidFill>
                <a:schemeClr val="dk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6"/>
          <p:cNvPicPr preferRelativeResize="0"/>
          <p:nvPr/>
        </p:nvPicPr>
        <p:blipFill rotWithShape="1">
          <a:blip r:embed="rId3">
            <a:alphaModFix/>
          </a:blip>
          <a:srcRect b="19905" l="21150" r="23176" t="5148"/>
          <a:stretch/>
        </p:blipFill>
        <p:spPr>
          <a:xfrm>
            <a:off x="0" y="0"/>
            <a:ext cx="2571599" cy="5143500"/>
          </a:xfrm>
          <a:prstGeom prst="rect">
            <a:avLst/>
          </a:prstGeom>
          <a:noFill/>
          <a:ln>
            <a:noFill/>
          </a:ln>
        </p:spPr>
      </p:pic>
      <p:sp>
        <p:nvSpPr>
          <p:cNvPr id="98" name="Google Shape;98;p16"/>
          <p:cNvSpPr txBox="1"/>
          <p:nvPr/>
        </p:nvSpPr>
        <p:spPr>
          <a:xfrm>
            <a:off x="2843400" y="4162338"/>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F9000"/>
                </a:solidFill>
                <a:latin typeface="Proxima Nova Extrabold"/>
                <a:ea typeface="Proxima Nova Extrabold"/>
                <a:cs typeface="Proxima Nova Extrabold"/>
                <a:sym typeface="Proxima Nova Extrabold"/>
              </a:rPr>
              <a:t>USER PROFILE</a:t>
            </a:r>
            <a:endParaRPr sz="1000">
              <a:solidFill>
                <a:srgbClr val="BF9000"/>
              </a:solidFill>
              <a:latin typeface="Proxima Nova Extrabold"/>
              <a:ea typeface="Proxima Nova Extrabold"/>
              <a:cs typeface="Proxima Nova Extrabold"/>
              <a:sym typeface="Proxima Nova Extrabold"/>
            </a:endParaRPr>
          </a:p>
        </p:txBody>
      </p:sp>
      <p:sp>
        <p:nvSpPr>
          <p:cNvPr id="99" name="Google Shape;99;p16"/>
          <p:cNvSpPr txBox="1"/>
          <p:nvPr/>
        </p:nvSpPr>
        <p:spPr>
          <a:xfrm>
            <a:off x="2843400" y="4360013"/>
            <a:ext cx="59496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latin typeface="Proxima Nova"/>
                <a:ea typeface="Proxima Nova"/>
                <a:cs typeface="Proxima Nova"/>
                <a:sym typeface="Proxima Nova"/>
              </a:rPr>
              <a:t>Nancy was living in Boston with her family. She is currently studying at New York University and occasionally travels back home on weekends to spend time with the family. Sometimes her university requires her to be on different campuses which are in multiple parts of the New York City.</a:t>
            </a:r>
            <a:endParaRPr sz="900">
              <a:solidFill>
                <a:schemeClr val="dk2"/>
              </a:solidFill>
              <a:latin typeface="Proxima Nova"/>
              <a:ea typeface="Proxima Nova"/>
              <a:cs typeface="Proxima Nova"/>
              <a:sym typeface="Proxima Nova"/>
            </a:endParaRPr>
          </a:p>
        </p:txBody>
      </p:sp>
      <p:sp>
        <p:nvSpPr>
          <p:cNvPr id="100" name="Google Shape;100;p16"/>
          <p:cNvSpPr txBox="1"/>
          <p:nvPr/>
        </p:nvSpPr>
        <p:spPr>
          <a:xfrm>
            <a:off x="6141125" y="245350"/>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F9000"/>
                </a:solidFill>
                <a:latin typeface="Proxima Nova Extrabold"/>
                <a:ea typeface="Proxima Nova Extrabold"/>
                <a:cs typeface="Proxima Nova Extrabold"/>
                <a:sym typeface="Proxima Nova Extrabold"/>
              </a:rPr>
              <a:t>MOTIVATIONS</a:t>
            </a:r>
            <a:endParaRPr sz="1000">
              <a:solidFill>
                <a:srgbClr val="BF9000"/>
              </a:solidFill>
              <a:latin typeface="Proxima Nova Extrabold"/>
              <a:ea typeface="Proxima Nova Extrabold"/>
              <a:cs typeface="Proxima Nova Extrabold"/>
              <a:sym typeface="Proxima Nova Extrabold"/>
            </a:endParaRPr>
          </a:p>
        </p:txBody>
      </p:sp>
      <p:sp>
        <p:nvSpPr>
          <p:cNvPr id="101" name="Google Shape;101;p16"/>
          <p:cNvSpPr txBox="1"/>
          <p:nvPr/>
        </p:nvSpPr>
        <p:spPr>
          <a:xfrm>
            <a:off x="2843400" y="1679050"/>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F9000"/>
                </a:solidFill>
                <a:latin typeface="Proxima Nova Extrabold"/>
                <a:ea typeface="Proxima Nova Extrabold"/>
                <a:cs typeface="Proxima Nova Extrabold"/>
                <a:sym typeface="Proxima Nova Extrabold"/>
              </a:rPr>
              <a:t>FRUSTRATIONS</a:t>
            </a:r>
            <a:endParaRPr sz="1000">
              <a:solidFill>
                <a:srgbClr val="BF9000"/>
              </a:solidFill>
              <a:latin typeface="Proxima Nova Extrabold"/>
              <a:ea typeface="Proxima Nova Extrabold"/>
              <a:cs typeface="Proxima Nova Extrabold"/>
              <a:sym typeface="Proxima Nova Extrabold"/>
            </a:endParaRPr>
          </a:p>
        </p:txBody>
      </p:sp>
      <p:sp>
        <p:nvSpPr>
          <p:cNvPr id="102" name="Google Shape;102;p16"/>
          <p:cNvSpPr txBox="1"/>
          <p:nvPr/>
        </p:nvSpPr>
        <p:spPr>
          <a:xfrm>
            <a:off x="2843400" y="245350"/>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F9000"/>
                </a:solidFill>
                <a:latin typeface="Proxima Nova Extrabold"/>
                <a:ea typeface="Proxima Nova Extrabold"/>
                <a:cs typeface="Proxima Nova Extrabold"/>
                <a:sym typeface="Proxima Nova Extrabold"/>
              </a:rPr>
              <a:t>GOALS</a:t>
            </a:r>
            <a:endParaRPr sz="1000">
              <a:solidFill>
                <a:srgbClr val="BF9000"/>
              </a:solidFill>
              <a:latin typeface="Proxima Nova Extrabold"/>
              <a:ea typeface="Proxima Nova Extrabold"/>
              <a:cs typeface="Proxima Nova Extrabold"/>
              <a:sym typeface="Proxima Nova Extrabold"/>
            </a:endParaRPr>
          </a:p>
        </p:txBody>
      </p:sp>
      <p:sp>
        <p:nvSpPr>
          <p:cNvPr id="103" name="Google Shape;103;p16"/>
          <p:cNvSpPr txBox="1"/>
          <p:nvPr/>
        </p:nvSpPr>
        <p:spPr>
          <a:xfrm>
            <a:off x="6141125" y="1679050"/>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F9000"/>
                </a:solidFill>
                <a:latin typeface="Proxima Nova Extrabold"/>
                <a:ea typeface="Proxima Nova Extrabold"/>
                <a:cs typeface="Proxima Nova Extrabold"/>
                <a:sym typeface="Proxima Nova Extrabold"/>
              </a:rPr>
              <a:t>FREQUENTLY USED APPS</a:t>
            </a:r>
            <a:endParaRPr sz="1000">
              <a:solidFill>
                <a:srgbClr val="BF9000"/>
              </a:solidFill>
              <a:latin typeface="Proxima Nova Extrabold"/>
              <a:ea typeface="Proxima Nova Extrabold"/>
              <a:cs typeface="Proxima Nova Extrabold"/>
              <a:sym typeface="Proxima Nova Extrabold"/>
            </a:endParaRPr>
          </a:p>
        </p:txBody>
      </p:sp>
      <p:sp>
        <p:nvSpPr>
          <p:cNvPr id="104" name="Google Shape;104;p16"/>
          <p:cNvSpPr txBox="1"/>
          <p:nvPr/>
        </p:nvSpPr>
        <p:spPr>
          <a:xfrm>
            <a:off x="153950" y="3867100"/>
            <a:ext cx="2137200" cy="7389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lang="en" sz="2400">
                <a:solidFill>
                  <a:schemeClr val="lt1"/>
                </a:solidFill>
                <a:latin typeface="Proxima Nova Extrabold"/>
                <a:ea typeface="Proxima Nova Extrabold"/>
                <a:cs typeface="Proxima Nova Extrabold"/>
                <a:sym typeface="Proxima Nova Extrabold"/>
              </a:rPr>
              <a:t>Nancy Sinatra</a:t>
            </a:r>
            <a:endParaRPr>
              <a:solidFill>
                <a:schemeClr val="lt1"/>
              </a:solidFill>
              <a:latin typeface="Proxima Nova Extrabold"/>
              <a:ea typeface="Proxima Nova Extrabold"/>
              <a:cs typeface="Proxima Nova Extrabold"/>
              <a:sym typeface="Proxima Nova Extrabold"/>
            </a:endParaRPr>
          </a:p>
        </p:txBody>
      </p:sp>
      <p:sp>
        <p:nvSpPr>
          <p:cNvPr id="105" name="Google Shape;105;p16"/>
          <p:cNvSpPr txBox="1"/>
          <p:nvPr/>
        </p:nvSpPr>
        <p:spPr>
          <a:xfrm>
            <a:off x="153950" y="3709550"/>
            <a:ext cx="213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Proxima Nova"/>
                <a:ea typeface="Proxima Nova"/>
                <a:cs typeface="Proxima Nova"/>
                <a:sym typeface="Proxima Nova"/>
              </a:rPr>
              <a:t>THE COMMUTER</a:t>
            </a:r>
            <a:endParaRPr sz="900">
              <a:solidFill>
                <a:schemeClr val="lt1"/>
              </a:solidFill>
              <a:latin typeface="Proxima Nova"/>
              <a:ea typeface="Proxima Nova"/>
              <a:cs typeface="Proxima Nova"/>
              <a:sym typeface="Proxima Nova"/>
            </a:endParaRPr>
          </a:p>
        </p:txBody>
      </p:sp>
      <p:sp>
        <p:nvSpPr>
          <p:cNvPr id="106" name="Google Shape;106;p16"/>
          <p:cNvSpPr txBox="1"/>
          <p:nvPr/>
        </p:nvSpPr>
        <p:spPr>
          <a:xfrm>
            <a:off x="2843400" y="3283875"/>
            <a:ext cx="2427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 sz="1800">
                <a:solidFill>
                  <a:srgbClr val="DCC273"/>
                </a:solidFill>
                <a:latin typeface="Proxima Nova"/>
                <a:ea typeface="Proxima Nova"/>
                <a:cs typeface="Proxima Nova"/>
                <a:sym typeface="Proxima Nova"/>
              </a:rPr>
              <a:t>“Will I get to classes on time?”</a:t>
            </a:r>
            <a:endParaRPr b="1" sz="1800">
              <a:solidFill>
                <a:srgbClr val="DCC273"/>
              </a:solidFill>
              <a:latin typeface="Proxima Nova"/>
              <a:ea typeface="Proxima Nova"/>
              <a:cs typeface="Proxima Nova"/>
              <a:sym typeface="Proxima Nova"/>
            </a:endParaRPr>
          </a:p>
        </p:txBody>
      </p:sp>
      <p:sp>
        <p:nvSpPr>
          <p:cNvPr id="107" name="Google Shape;107;p16"/>
          <p:cNvSpPr txBox="1"/>
          <p:nvPr/>
        </p:nvSpPr>
        <p:spPr>
          <a:xfrm>
            <a:off x="2843400" y="1960550"/>
            <a:ext cx="2652000" cy="1046700"/>
          </a:xfrm>
          <a:prstGeom prst="rect">
            <a:avLst/>
          </a:prstGeom>
          <a:noFill/>
          <a:ln>
            <a:noFill/>
          </a:ln>
        </p:spPr>
        <p:txBody>
          <a:bodyPr anchorCtr="0" anchor="t" bIns="91425" lIns="91425" spcFirstLastPara="1" rIns="91425" wrap="square" tIns="91425">
            <a:spAutoFit/>
          </a:bodyPr>
          <a:lstStyle/>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How to pay for MTA services and what are the best options.</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Notifications about things that don’t really affect her.</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Information overload. </a:t>
            </a:r>
            <a:endParaRPr sz="1000">
              <a:solidFill>
                <a:schemeClr val="dk2"/>
              </a:solidFill>
              <a:latin typeface="Proxima Nova"/>
              <a:ea typeface="Proxima Nova"/>
              <a:cs typeface="Proxima Nova"/>
              <a:sym typeface="Proxima Nova"/>
            </a:endParaRPr>
          </a:p>
        </p:txBody>
      </p:sp>
      <p:sp>
        <p:nvSpPr>
          <p:cNvPr id="108" name="Google Shape;108;p16"/>
          <p:cNvSpPr txBox="1"/>
          <p:nvPr/>
        </p:nvSpPr>
        <p:spPr>
          <a:xfrm>
            <a:off x="6141125" y="507850"/>
            <a:ext cx="2137200" cy="1046700"/>
          </a:xfrm>
          <a:prstGeom prst="rect">
            <a:avLst/>
          </a:prstGeom>
          <a:noFill/>
          <a:ln>
            <a:noFill/>
          </a:ln>
        </p:spPr>
        <p:txBody>
          <a:bodyPr anchorCtr="0" anchor="t" bIns="91425" lIns="91425" spcFirstLastPara="1" rIns="91425" wrap="square" tIns="91425">
            <a:spAutoFit/>
          </a:bodyPr>
          <a:lstStyle/>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To explore New York City.</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Visiting college to meet friends and for networking opportunities.</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Commute with ease.</a:t>
            </a:r>
            <a:endParaRPr sz="1000">
              <a:solidFill>
                <a:schemeClr val="dk2"/>
              </a:solidFill>
              <a:latin typeface="Proxima Nova"/>
              <a:ea typeface="Proxima Nova"/>
              <a:cs typeface="Proxima Nova"/>
              <a:sym typeface="Proxima Nova"/>
            </a:endParaRPr>
          </a:p>
        </p:txBody>
      </p:sp>
      <p:pic>
        <p:nvPicPr>
          <p:cNvPr id="109" name="Google Shape;109;p16"/>
          <p:cNvPicPr preferRelativeResize="0"/>
          <p:nvPr/>
        </p:nvPicPr>
        <p:blipFill>
          <a:blip r:embed="rId4">
            <a:alphaModFix/>
          </a:blip>
          <a:stretch>
            <a:fillRect/>
          </a:stretch>
        </p:blipFill>
        <p:spPr>
          <a:xfrm>
            <a:off x="6603325" y="2049426"/>
            <a:ext cx="338720" cy="338700"/>
          </a:xfrm>
          <a:prstGeom prst="rect">
            <a:avLst/>
          </a:prstGeom>
          <a:noFill/>
          <a:ln>
            <a:noFill/>
          </a:ln>
        </p:spPr>
      </p:pic>
      <p:pic>
        <p:nvPicPr>
          <p:cNvPr id="110" name="Google Shape;110;p16"/>
          <p:cNvPicPr preferRelativeResize="0"/>
          <p:nvPr/>
        </p:nvPicPr>
        <p:blipFill rotWithShape="1">
          <a:blip r:embed="rId5">
            <a:alphaModFix/>
          </a:blip>
          <a:srcRect b="15234" l="31593" r="31597" t="15234"/>
          <a:stretch/>
        </p:blipFill>
        <p:spPr>
          <a:xfrm>
            <a:off x="7065507" y="2052224"/>
            <a:ext cx="338718" cy="335907"/>
          </a:xfrm>
          <a:prstGeom prst="rect">
            <a:avLst/>
          </a:prstGeom>
          <a:noFill/>
          <a:ln>
            <a:noFill/>
          </a:ln>
        </p:spPr>
      </p:pic>
      <p:sp>
        <p:nvSpPr>
          <p:cNvPr id="111" name="Google Shape;111;p16"/>
          <p:cNvSpPr txBox="1"/>
          <p:nvPr/>
        </p:nvSpPr>
        <p:spPr>
          <a:xfrm>
            <a:off x="6141125" y="2712075"/>
            <a:ext cx="21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F9000"/>
                </a:solidFill>
                <a:latin typeface="Proxima Nova Extrabold"/>
                <a:ea typeface="Proxima Nova Extrabold"/>
                <a:cs typeface="Proxima Nova Extrabold"/>
                <a:sym typeface="Proxima Nova Extrabold"/>
              </a:rPr>
              <a:t>PERSONALITY</a:t>
            </a:r>
            <a:endParaRPr sz="1000">
              <a:solidFill>
                <a:srgbClr val="BF9000"/>
              </a:solidFill>
              <a:latin typeface="Proxima Nova Extrabold"/>
              <a:ea typeface="Proxima Nova Extrabold"/>
              <a:cs typeface="Proxima Nova Extrabold"/>
              <a:sym typeface="Proxima Nova Extrabold"/>
            </a:endParaRPr>
          </a:p>
        </p:txBody>
      </p:sp>
      <p:sp>
        <p:nvSpPr>
          <p:cNvPr id="112" name="Google Shape;112;p16"/>
          <p:cNvSpPr txBox="1"/>
          <p:nvPr/>
        </p:nvSpPr>
        <p:spPr>
          <a:xfrm>
            <a:off x="2843400" y="507850"/>
            <a:ext cx="2806500" cy="1046700"/>
          </a:xfrm>
          <a:prstGeom prst="rect">
            <a:avLst/>
          </a:prstGeom>
          <a:noFill/>
          <a:ln>
            <a:noFill/>
          </a:ln>
        </p:spPr>
        <p:txBody>
          <a:bodyPr anchorCtr="0" anchor="t" bIns="91425" lIns="91425" spcFirstLastPara="1" rIns="91425" wrap="square" tIns="91425">
            <a:spAutoFit/>
          </a:bodyPr>
          <a:lstStyle/>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Get around the city without stressing about being on time.  </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To experience minimally stressed subway rides.</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To board the correct train.</a:t>
            </a:r>
            <a:endParaRPr sz="1000">
              <a:solidFill>
                <a:schemeClr val="dk2"/>
              </a:solidFill>
              <a:latin typeface="Proxima Nova"/>
              <a:ea typeface="Proxima Nova"/>
              <a:cs typeface="Proxima Nova"/>
              <a:sym typeface="Proxima Nova"/>
            </a:endParaRPr>
          </a:p>
        </p:txBody>
      </p:sp>
      <p:sp>
        <p:nvSpPr>
          <p:cNvPr id="113" name="Google Shape;113;p16"/>
          <p:cNvSpPr txBox="1"/>
          <p:nvPr/>
        </p:nvSpPr>
        <p:spPr>
          <a:xfrm>
            <a:off x="153950" y="4513925"/>
            <a:ext cx="213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Proxima Nova"/>
                <a:ea typeface="Proxima Nova"/>
                <a:cs typeface="Proxima Nova"/>
                <a:sym typeface="Proxima Nova"/>
              </a:rPr>
              <a:t>26</a:t>
            </a:r>
            <a:r>
              <a:rPr lang="en" sz="900">
                <a:solidFill>
                  <a:schemeClr val="lt1"/>
                </a:solidFill>
                <a:latin typeface="Proxima Nova"/>
                <a:ea typeface="Proxima Nova"/>
                <a:cs typeface="Proxima Nova"/>
                <a:sym typeface="Proxima Nova"/>
              </a:rPr>
              <a:t> yrs  | </a:t>
            </a:r>
            <a:r>
              <a:rPr lang="en" sz="1000">
                <a:solidFill>
                  <a:schemeClr val="lt1"/>
                </a:solidFill>
                <a:latin typeface="Proxima Nova"/>
                <a:ea typeface="Proxima Nova"/>
                <a:cs typeface="Proxima Nova"/>
                <a:sym typeface="Proxima Nova"/>
              </a:rPr>
              <a:t>Graduate Student</a:t>
            </a:r>
            <a:endParaRPr sz="10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solidFill>
                  <a:schemeClr val="lt1"/>
                </a:solidFill>
                <a:latin typeface="Proxima Nova"/>
                <a:ea typeface="Proxima Nova"/>
                <a:cs typeface="Proxima Nova"/>
                <a:sym typeface="Proxima Nova"/>
              </a:rPr>
              <a:t>Newark, New Jersey</a:t>
            </a:r>
            <a:endParaRPr sz="900">
              <a:solidFill>
                <a:schemeClr val="lt1"/>
              </a:solidFill>
              <a:latin typeface="Proxima Nova"/>
              <a:ea typeface="Proxima Nova"/>
              <a:cs typeface="Proxima Nova"/>
              <a:sym typeface="Proxima Nova"/>
            </a:endParaRPr>
          </a:p>
        </p:txBody>
      </p:sp>
      <p:cxnSp>
        <p:nvCxnSpPr>
          <p:cNvPr id="114" name="Google Shape;114;p16"/>
          <p:cNvCxnSpPr/>
          <p:nvPr/>
        </p:nvCxnSpPr>
        <p:spPr>
          <a:xfrm>
            <a:off x="221775" y="4554900"/>
            <a:ext cx="2114400" cy="0"/>
          </a:xfrm>
          <a:prstGeom prst="straightConnector1">
            <a:avLst/>
          </a:prstGeom>
          <a:noFill/>
          <a:ln cap="flat" cmpd="sng" w="9525">
            <a:solidFill>
              <a:schemeClr val="lt1"/>
            </a:solidFill>
            <a:prstDash val="solid"/>
            <a:round/>
            <a:headEnd len="med" w="med" type="none"/>
            <a:tailEnd len="med" w="med" type="none"/>
          </a:ln>
        </p:spPr>
      </p:cxnSp>
      <p:pic>
        <p:nvPicPr>
          <p:cNvPr id="115" name="Google Shape;115;p16"/>
          <p:cNvPicPr preferRelativeResize="0"/>
          <p:nvPr/>
        </p:nvPicPr>
        <p:blipFill>
          <a:blip r:embed="rId6">
            <a:alphaModFix/>
          </a:blip>
          <a:stretch>
            <a:fillRect/>
          </a:stretch>
        </p:blipFill>
        <p:spPr>
          <a:xfrm>
            <a:off x="6141137" y="2047999"/>
            <a:ext cx="338725" cy="338725"/>
          </a:xfrm>
          <a:prstGeom prst="rect">
            <a:avLst/>
          </a:prstGeom>
          <a:noFill/>
          <a:ln>
            <a:noFill/>
          </a:ln>
        </p:spPr>
      </p:pic>
      <p:sp>
        <p:nvSpPr>
          <p:cNvPr id="116" name="Google Shape;116;p16"/>
          <p:cNvSpPr txBox="1"/>
          <p:nvPr/>
        </p:nvSpPr>
        <p:spPr>
          <a:xfrm>
            <a:off x="6141125" y="3027725"/>
            <a:ext cx="3000000" cy="692700"/>
          </a:xfrm>
          <a:prstGeom prst="rect">
            <a:avLst/>
          </a:prstGeom>
          <a:noFill/>
          <a:ln>
            <a:noFill/>
          </a:ln>
        </p:spPr>
        <p:txBody>
          <a:bodyPr anchorCtr="0" anchor="t" bIns="91425" lIns="91425" spcFirstLastPara="1" rIns="91425" wrap="square" tIns="91425">
            <a:spAutoFit/>
          </a:bodyPr>
          <a:lstStyle/>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Outgoing</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Hard working</a:t>
            </a:r>
            <a:endParaRPr sz="1000">
              <a:solidFill>
                <a:schemeClr val="dk2"/>
              </a:solidFill>
              <a:latin typeface="Proxima Nova"/>
              <a:ea typeface="Proxima Nova"/>
              <a:cs typeface="Proxima Nova"/>
              <a:sym typeface="Proxima Nova"/>
            </a:endParaRPr>
          </a:p>
          <a:p>
            <a:pPr indent="-292100" lvl="0" marL="2286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Punctual</a:t>
            </a:r>
            <a:endParaRPr sz="1000">
              <a:solidFill>
                <a:schemeClr val="dk2"/>
              </a:solidFill>
              <a:latin typeface="Proxima Nova"/>
              <a:ea typeface="Proxima Nova"/>
              <a:cs typeface="Proxima Nova"/>
              <a:sym typeface="Proxima Nova"/>
            </a:endParaRPr>
          </a:p>
        </p:txBody>
      </p:sp>
      <p:pic>
        <p:nvPicPr>
          <p:cNvPr id="117" name="Google Shape;117;p16"/>
          <p:cNvPicPr preferRelativeResize="0"/>
          <p:nvPr/>
        </p:nvPicPr>
        <p:blipFill>
          <a:blip r:embed="rId7">
            <a:alphaModFix/>
          </a:blip>
          <a:stretch>
            <a:fillRect/>
          </a:stretch>
        </p:blipFill>
        <p:spPr>
          <a:xfrm>
            <a:off x="7527687" y="2049435"/>
            <a:ext cx="338698" cy="338683"/>
          </a:xfrm>
          <a:prstGeom prst="rect">
            <a:avLst/>
          </a:prstGeom>
          <a:noFill/>
          <a:ln>
            <a:noFill/>
          </a:ln>
        </p:spPr>
      </p:pic>
      <p:pic>
        <p:nvPicPr>
          <p:cNvPr id="118" name="Google Shape;118;p16"/>
          <p:cNvPicPr preferRelativeResize="0"/>
          <p:nvPr/>
        </p:nvPicPr>
        <p:blipFill>
          <a:blip r:embed="rId8">
            <a:alphaModFix/>
          </a:blip>
          <a:stretch>
            <a:fillRect/>
          </a:stretch>
        </p:blipFill>
        <p:spPr>
          <a:xfrm>
            <a:off x="7989848" y="2025750"/>
            <a:ext cx="644224" cy="3623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p:nvPr/>
        </p:nvSpPr>
        <p:spPr>
          <a:xfrm>
            <a:off x="272475" y="1629697"/>
            <a:ext cx="1513800" cy="16314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7"/>
          <p:cNvSpPr/>
          <p:nvPr/>
        </p:nvSpPr>
        <p:spPr>
          <a:xfrm>
            <a:off x="7357600" y="1629700"/>
            <a:ext cx="1513800" cy="16314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 name="Google Shape;125;p17"/>
          <p:cNvSpPr/>
          <p:nvPr/>
        </p:nvSpPr>
        <p:spPr>
          <a:xfrm>
            <a:off x="3814963" y="1629697"/>
            <a:ext cx="1513800" cy="16314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 name="Google Shape;126;p17"/>
          <p:cNvSpPr/>
          <p:nvPr/>
        </p:nvSpPr>
        <p:spPr>
          <a:xfrm>
            <a:off x="2043800" y="1629697"/>
            <a:ext cx="1513800" cy="16314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7" name="Google Shape;127;p17"/>
          <p:cNvSpPr/>
          <p:nvPr/>
        </p:nvSpPr>
        <p:spPr>
          <a:xfrm>
            <a:off x="5586213" y="1629697"/>
            <a:ext cx="1513800" cy="1631400"/>
          </a:xfrm>
          <a:prstGeom prst="rect">
            <a:avLst/>
          </a:prstGeom>
          <a:noFill/>
          <a:ln cap="flat" cmpd="sng" w="9525">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8" name="Google Shape;128;p17"/>
          <p:cNvSpPr/>
          <p:nvPr/>
        </p:nvSpPr>
        <p:spPr>
          <a:xfrm>
            <a:off x="270125" y="2799175"/>
            <a:ext cx="1513800" cy="978900"/>
          </a:xfrm>
          <a:prstGeom prst="rect">
            <a:avLst/>
          </a:prstGeom>
          <a:solidFill>
            <a:srgbClr val="134F5C"/>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9" name="Google Shape;12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4F5C"/>
                </a:solidFill>
                <a:latin typeface="Proxima Nova Extrabold"/>
                <a:ea typeface="Proxima Nova Extrabold"/>
                <a:cs typeface="Proxima Nova Extrabold"/>
                <a:sym typeface="Proxima Nova Extrabold"/>
              </a:rPr>
              <a:t>Jobs To Be Done Frameworks</a:t>
            </a:r>
            <a:endParaRPr>
              <a:solidFill>
                <a:srgbClr val="134F5C"/>
              </a:solidFill>
              <a:latin typeface="Proxima Nova Extrabold"/>
              <a:ea typeface="Proxima Nova Extrabold"/>
              <a:cs typeface="Proxima Nova Extrabold"/>
              <a:sym typeface="Proxima Nova Extrabold"/>
            </a:endParaRPr>
          </a:p>
        </p:txBody>
      </p:sp>
      <p:sp>
        <p:nvSpPr>
          <p:cNvPr id="130" name="Google Shape;130;p17"/>
          <p:cNvSpPr txBox="1"/>
          <p:nvPr/>
        </p:nvSpPr>
        <p:spPr>
          <a:xfrm>
            <a:off x="270275" y="3011575"/>
            <a:ext cx="151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Customer</a:t>
            </a:r>
            <a:endParaRPr b="1" sz="12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Self Identificator</a:t>
            </a:r>
            <a:endParaRPr b="1" sz="1200">
              <a:solidFill>
                <a:schemeClr val="lt1"/>
              </a:solidFill>
              <a:latin typeface="Proxima Nova"/>
              <a:ea typeface="Proxima Nova"/>
              <a:cs typeface="Proxima Nova"/>
              <a:sym typeface="Proxima Nova"/>
            </a:endParaRPr>
          </a:p>
        </p:txBody>
      </p:sp>
      <p:sp>
        <p:nvSpPr>
          <p:cNvPr id="131" name="Google Shape;131;p17"/>
          <p:cNvSpPr/>
          <p:nvPr/>
        </p:nvSpPr>
        <p:spPr>
          <a:xfrm>
            <a:off x="7355250" y="2799175"/>
            <a:ext cx="1513800" cy="978900"/>
          </a:xfrm>
          <a:prstGeom prst="rect">
            <a:avLst/>
          </a:prstGeom>
          <a:solidFill>
            <a:srgbClr val="134F5C"/>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2" name="Google Shape;132;p17"/>
          <p:cNvSpPr txBox="1"/>
          <p:nvPr/>
        </p:nvSpPr>
        <p:spPr>
          <a:xfrm>
            <a:off x="7355400" y="3011575"/>
            <a:ext cx="151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Contextual</a:t>
            </a:r>
            <a:endParaRPr b="1" sz="12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clarifier</a:t>
            </a:r>
            <a:endParaRPr b="1" sz="1200">
              <a:solidFill>
                <a:schemeClr val="lt1"/>
              </a:solidFill>
              <a:latin typeface="Proxima Nova"/>
              <a:ea typeface="Proxima Nova"/>
              <a:cs typeface="Proxima Nova"/>
              <a:sym typeface="Proxima Nova"/>
            </a:endParaRPr>
          </a:p>
        </p:txBody>
      </p:sp>
      <p:sp>
        <p:nvSpPr>
          <p:cNvPr id="133" name="Google Shape;133;p17"/>
          <p:cNvSpPr/>
          <p:nvPr/>
        </p:nvSpPr>
        <p:spPr>
          <a:xfrm>
            <a:off x="3812613" y="2799175"/>
            <a:ext cx="1513800" cy="978900"/>
          </a:xfrm>
          <a:prstGeom prst="rect">
            <a:avLst/>
          </a:prstGeom>
          <a:solidFill>
            <a:srgbClr val="134F5C"/>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 name="Google Shape;134;p17"/>
          <p:cNvSpPr txBox="1"/>
          <p:nvPr/>
        </p:nvSpPr>
        <p:spPr>
          <a:xfrm>
            <a:off x="3812763" y="3011575"/>
            <a:ext cx="151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Product or</a:t>
            </a:r>
            <a:endParaRPr b="1" sz="12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Process</a:t>
            </a:r>
            <a:endParaRPr b="1" sz="1200">
              <a:solidFill>
                <a:schemeClr val="lt1"/>
              </a:solidFill>
              <a:latin typeface="Proxima Nova"/>
              <a:ea typeface="Proxima Nova"/>
              <a:cs typeface="Proxima Nova"/>
              <a:sym typeface="Proxima Nova"/>
            </a:endParaRPr>
          </a:p>
        </p:txBody>
      </p:sp>
      <p:sp>
        <p:nvSpPr>
          <p:cNvPr id="135" name="Google Shape;135;p17"/>
          <p:cNvSpPr/>
          <p:nvPr/>
        </p:nvSpPr>
        <p:spPr>
          <a:xfrm>
            <a:off x="2041450" y="2799175"/>
            <a:ext cx="1513800" cy="978900"/>
          </a:xfrm>
          <a:prstGeom prst="rect">
            <a:avLst/>
          </a:prstGeom>
          <a:solidFill>
            <a:srgbClr val="134F5C"/>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17"/>
          <p:cNvSpPr txBox="1"/>
          <p:nvPr/>
        </p:nvSpPr>
        <p:spPr>
          <a:xfrm>
            <a:off x="2041600" y="3011575"/>
            <a:ext cx="151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Direction of Improvement</a:t>
            </a:r>
            <a:endParaRPr b="1" sz="1200">
              <a:solidFill>
                <a:schemeClr val="lt1"/>
              </a:solidFill>
              <a:latin typeface="Proxima Nova"/>
              <a:ea typeface="Proxima Nova"/>
              <a:cs typeface="Proxima Nova"/>
              <a:sym typeface="Proxima Nova"/>
            </a:endParaRPr>
          </a:p>
        </p:txBody>
      </p:sp>
      <p:sp>
        <p:nvSpPr>
          <p:cNvPr id="137" name="Google Shape;137;p17"/>
          <p:cNvSpPr/>
          <p:nvPr/>
        </p:nvSpPr>
        <p:spPr>
          <a:xfrm>
            <a:off x="5583863" y="2799175"/>
            <a:ext cx="1513800" cy="978900"/>
          </a:xfrm>
          <a:prstGeom prst="rect">
            <a:avLst/>
          </a:prstGeom>
          <a:solidFill>
            <a:srgbClr val="134F5C"/>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 name="Google Shape;138;p17"/>
          <p:cNvSpPr txBox="1"/>
          <p:nvPr/>
        </p:nvSpPr>
        <p:spPr>
          <a:xfrm>
            <a:off x="5584013" y="2919175"/>
            <a:ext cx="151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Person or thing using the product or process</a:t>
            </a:r>
            <a:endParaRPr b="1" sz="1200">
              <a:solidFill>
                <a:schemeClr val="lt1"/>
              </a:solidFill>
              <a:latin typeface="Proxima Nova"/>
              <a:ea typeface="Proxima Nova"/>
              <a:cs typeface="Proxima Nova"/>
              <a:sym typeface="Proxima Nova"/>
            </a:endParaRPr>
          </a:p>
        </p:txBody>
      </p:sp>
      <p:sp>
        <p:nvSpPr>
          <p:cNvPr id="139" name="Google Shape;139;p17"/>
          <p:cNvSpPr txBox="1"/>
          <p:nvPr/>
        </p:nvSpPr>
        <p:spPr>
          <a:xfrm>
            <a:off x="272613" y="1952475"/>
            <a:ext cx="151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34F5C"/>
                </a:solidFill>
                <a:latin typeface="Proxima Nova"/>
                <a:ea typeface="Proxima Nova"/>
                <a:cs typeface="Proxima Nova"/>
                <a:sym typeface="Proxima Nova"/>
              </a:rPr>
              <a:t>As a commuter</a:t>
            </a:r>
            <a:endParaRPr b="1" sz="1200">
              <a:solidFill>
                <a:srgbClr val="134F5C"/>
              </a:solidFill>
              <a:latin typeface="Proxima Nova"/>
              <a:ea typeface="Proxima Nova"/>
              <a:cs typeface="Proxima Nova"/>
              <a:sym typeface="Proxima Nova"/>
            </a:endParaRPr>
          </a:p>
          <a:p>
            <a:pPr indent="0" lvl="0" marL="0" rtl="0" algn="ctr">
              <a:spcBef>
                <a:spcPts val="0"/>
              </a:spcBef>
              <a:spcAft>
                <a:spcPts val="0"/>
              </a:spcAft>
              <a:buNone/>
            </a:pPr>
            <a:r>
              <a:rPr b="1" lang="en" sz="1200">
                <a:solidFill>
                  <a:srgbClr val="134F5C"/>
                </a:solidFill>
                <a:latin typeface="Proxima Nova"/>
                <a:ea typeface="Proxima Nova"/>
                <a:cs typeface="Proxima Nova"/>
                <a:sym typeface="Proxima Nova"/>
              </a:rPr>
              <a:t>I want to</a:t>
            </a:r>
            <a:endParaRPr b="1" sz="1200">
              <a:solidFill>
                <a:srgbClr val="134F5C"/>
              </a:solidFill>
              <a:latin typeface="Proxima Nova"/>
              <a:ea typeface="Proxima Nova"/>
              <a:cs typeface="Proxima Nova"/>
              <a:sym typeface="Proxima Nova"/>
            </a:endParaRPr>
          </a:p>
        </p:txBody>
      </p:sp>
      <p:sp>
        <p:nvSpPr>
          <p:cNvPr id="140" name="Google Shape;140;p17"/>
          <p:cNvSpPr txBox="1"/>
          <p:nvPr/>
        </p:nvSpPr>
        <p:spPr>
          <a:xfrm>
            <a:off x="7357738" y="1860075"/>
            <a:ext cx="151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34F5C"/>
                </a:solidFill>
                <a:latin typeface="Proxima Nova"/>
                <a:ea typeface="Proxima Nova"/>
                <a:cs typeface="Proxima Nova"/>
                <a:sym typeface="Proxima Nova"/>
              </a:rPr>
              <a:t>w</a:t>
            </a:r>
            <a:r>
              <a:rPr b="1" lang="en" sz="1200">
                <a:solidFill>
                  <a:srgbClr val="134F5C"/>
                </a:solidFill>
                <a:latin typeface="Proxima Nova"/>
                <a:ea typeface="Proxima Nova"/>
                <a:cs typeface="Proxima Nova"/>
                <a:sym typeface="Proxima Nova"/>
              </a:rPr>
              <a:t>hen I am traveling to avoid being stressed</a:t>
            </a:r>
            <a:endParaRPr b="1" sz="1200">
              <a:solidFill>
                <a:srgbClr val="134F5C"/>
              </a:solidFill>
              <a:latin typeface="Proxima Nova"/>
              <a:ea typeface="Proxima Nova"/>
              <a:cs typeface="Proxima Nova"/>
              <a:sym typeface="Proxima Nova"/>
            </a:endParaRPr>
          </a:p>
        </p:txBody>
      </p:sp>
      <p:sp>
        <p:nvSpPr>
          <p:cNvPr id="141" name="Google Shape;141;p17"/>
          <p:cNvSpPr txBox="1"/>
          <p:nvPr/>
        </p:nvSpPr>
        <p:spPr>
          <a:xfrm>
            <a:off x="3815100" y="2044875"/>
            <a:ext cx="151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34F5C"/>
                </a:solidFill>
                <a:latin typeface="Proxima Nova"/>
                <a:ea typeface="Proxima Nova"/>
                <a:cs typeface="Proxima Nova"/>
                <a:sym typeface="Proxima Nova"/>
              </a:rPr>
              <a:t>my knowledge</a:t>
            </a:r>
            <a:endParaRPr b="1" sz="1200">
              <a:solidFill>
                <a:srgbClr val="134F5C"/>
              </a:solidFill>
              <a:latin typeface="Proxima Nova"/>
              <a:ea typeface="Proxima Nova"/>
              <a:cs typeface="Proxima Nova"/>
              <a:sym typeface="Proxima Nova"/>
            </a:endParaRPr>
          </a:p>
        </p:txBody>
      </p:sp>
      <p:sp>
        <p:nvSpPr>
          <p:cNvPr id="142" name="Google Shape;142;p17"/>
          <p:cNvSpPr txBox="1"/>
          <p:nvPr/>
        </p:nvSpPr>
        <p:spPr>
          <a:xfrm>
            <a:off x="2043938" y="2044875"/>
            <a:ext cx="151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34F5C"/>
                </a:solidFill>
                <a:latin typeface="Proxima Nova"/>
                <a:ea typeface="Proxima Nova"/>
                <a:cs typeface="Proxima Nova"/>
                <a:sym typeface="Proxima Nova"/>
              </a:rPr>
              <a:t>increase</a:t>
            </a:r>
            <a:endParaRPr b="1" sz="1200">
              <a:solidFill>
                <a:srgbClr val="134F5C"/>
              </a:solidFill>
              <a:latin typeface="Proxima Nova"/>
              <a:ea typeface="Proxima Nova"/>
              <a:cs typeface="Proxima Nova"/>
              <a:sym typeface="Proxima Nova"/>
            </a:endParaRPr>
          </a:p>
        </p:txBody>
      </p:sp>
      <p:sp>
        <p:nvSpPr>
          <p:cNvPr id="143" name="Google Shape;143;p17"/>
          <p:cNvSpPr txBox="1"/>
          <p:nvPr/>
        </p:nvSpPr>
        <p:spPr>
          <a:xfrm>
            <a:off x="5586350" y="1952475"/>
            <a:ext cx="151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34F5C"/>
                </a:solidFill>
                <a:latin typeface="Proxima Nova"/>
                <a:ea typeface="Proxima Nova"/>
                <a:cs typeface="Proxima Nova"/>
                <a:sym typeface="Proxima Nova"/>
              </a:rPr>
              <a:t>about my commute</a:t>
            </a:r>
            <a:endParaRPr b="1" sz="1200">
              <a:solidFill>
                <a:srgbClr val="134F5C"/>
              </a:solidFill>
              <a:latin typeface="Proxima Nova"/>
              <a:ea typeface="Proxima Nova"/>
              <a:cs typeface="Proxima Nova"/>
              <a:sym typeface="Proxima Nova"/>
            </a:endParaRPr>
          </a:p>
        </p:txBody>
      </p:sp>
      <p:cxnSp>
        <p:nvCxnSpPr>
          <p:cNvPr id="144" name="Google Shape;144;p17"/>
          <p:cNvCxnSpPr/>
          <p:nvPr/>
        </p:nvCxnSpPr>
        <p:spPr>
          <a:xfrm>
            <a:off x="0" y="5103525"/>
            <a:ext cx="9164100" cy="0"/>
          </a:xfrm>
          <a:prstGeom prst="straightConnector1">
            <a:avLst/>
          </a:prstGeom>
          <a:noFill/>
          <a:ln cap="flat" cmpd="sng" w="76200">
            <a:solidFill>
              <a:srgbClr val="76A5A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4F5C"/>
                </a:solidFill>
                <a:latin typeface="Proxima Nova Extrabold"/>
                <a:ea typeface="Proxima Nova Extrabold"/>
                <a:cs typeface="Proxima Nova Extrabold"/>
                <a:sym typeface="Proxima Nova Extrabold"/>
              </a:rPr>
              <a:t>Research</a:t>
            </a:r>
            <a:endParaRPr>
              <a:solidFill>
                <a:srgbClr val="134F5C"/>
              </a:solidFill>
              <a:latin typeface="Proxima Nova Extrabold"/>
              <a:ea typeface="Proxima Nova Extrabold"/>
              <a:cs typeface="Proxima Nova Extrabold"/>
              <a:sym typeface="Proxima Nova Extrabold"/>
            </a:endParaRPr>
          </a:p>
        </p:txBody>
      </p:sp>
      <p:sp>
        <p:nvSpPr>
          <p:cNvPr id="150" name="Google Shape;150;p18"/>
          <p:cNvSpPr txBox="1"/>
          <p:nvPr>
            <p:ph idx="1" type="body"/>
          </p:nvPr>
        </p:nvSpPr>
        <p:spPr>
          <a:xfrm>
            <a:off x="311700" y="1152475"/>
            <a:ext cx="79200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300">
                <a:solidFill>
                  <a:srgbClr val="434343"/>
                </a:solidFill>
                <a:latin typeface="Proxima Nova"/>
                <a:ea typeface="Proxima Nova"/>
                <a:cs typeface="Proxima Nova"/>
                <a:sym typeface="Proxima Nova"/>
              </a:rPr>
              <a:t>We used Interview technique to capture our data by asking open ended questions and formalising a structured approach. For the Interview we started with following set of questions.</a:t>
            </a:r>
            <a:endParaRPr sz="1300">
              <a:solidFill>
                <a:srgbClr val="434343"/>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434343"/>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AutoNum type="arabicPeriod"/>
            </a:pPr>
            <a:r>
              <a:rPr lang="en" sz="1300">
                <a:solidFill>
                  <a:srgbClr val="434343"/>
                </a:solidFill>
                <a:latin typeface="Proxima Nova"/>
                <a:ea typeface="Proxima Nova"/>
                <a:cs typeface="Proxima Nova"/>
                <a:sym typeface="Proxima Nova"/>
              </a:rPr>
              <a:t>Do they regularly commute through New York City? </a:t>
            </a:r>
            <a:endParaRPr sz="1300">
              <a:solidFill>
                <a:srgbClr val="434343"/>
              </a:solidFill>
              <a:latin typeface="Proxima Nova"/>
              <a:ea typeface="Proxima Nova"/>
              <a:cs typeface="Proxima Nova"/>
              <a:sym typeface="Proxima Nova"/>
            </a:endParaRPr>
          </a:p>
          <a:p>
            <a:pPr indent="-311150" lvl="1" marL="914400" rtl="0" algn="l">
              <a:spcBef>
                <a:spcPts val="0"/>
              </a:spcBef>
              <a:spcAft>
                <a:spcPts val="0"/>
              </a:spcAft>
              <a:buClr>
                <a:srgbClr val="434343"/>
              </a:buClr>
              <a:buSzPts val="1300"/>
              <a:buFont typeface="Proxima Nova"/>
              <a:buAutoNum type="alphaLcPeriod"/>
            </a:pPr>
            <a:r>
              <a:rPr lang="en" sz="1300">
                <a:solidFill>
                  <a:srgbClr val="434343"/>
                </a:solidFill>
                <a:latin typeface="Proxima Nova"/>
                <a:ea typeface="Proxima Nova"/>
                <a:cs typeface="Proxima Nova"/>
                <a:sym typeface="Proxima Nova"/>
              </a:rPr>
              <a:t>If they answered yes: Do you use an application to help you navigate? </a:t>
            </a:r>
            <a:endParaRPr sz="1300">
              <a:solidFill>
                <a:srgbClr val="434343"/>
              </a:solidFill>
              <a:latin typeface="Proxima Nova"/>
              <a:ea typeface="Proxima Nova"/>
              <a:cs typeface="Proxima Nova"/>
              <a:sym typeface="Proxima Nova"/>
            </a:endParaRPr>
          </a:p>
          <a:p>
            <a:pPr indent="-311150" lvl="1" marL="914400" rtl="0" algn="l">
              <a:spcBef>
                <a:spcPts val="0"/>
              </a:spcBef>
              <a:spcAft>
                <a:spcPts val="0"/>
              </a:spcAft>
              <a:buClr>
                <a:srgbClr val="434343"/>
              </a:buClr>
              <a:buSzPts val="1300"/>
              <a:buFont typeface="Proxima Nova"/>
              <a:buAutoNum type="alphaLcPeriod"/>
            </a:pPr>
            <a:r>
              <a:rPr lang="en" sz="1300">
                <a:solidFill>
                  <a:srgbClr val="434343"/>
                </a:solidFill>
                <a:latin typeface="Proxima Nova"/>
                <a:ea typeface="Proxima Nova"/>
                <a:cs typeface="Proxima Nova"/>
                <a:sym typeface="Proxima Nova"/>
              </a:rPr>
              <a:t>If they answered yes: What were their thoughts while using an app? How easy was the app to navigate? </a:t>
            </a:r>
            <a:endParaRPr sz="1300">
              <a:solidFill>
                <a:srgbClr val="434343"/>
              </a:solidFill>
              <a:latin typeface="Proxima Nova"/>
              <a:ea typeface="Proxima Nova"/>
              <a:cs typeface="Proxima Nova"/>
              <a:sym typeface="Proxima Nova"/>
            </a:endParaRPr>
          </a:p>
          <a:p>
            <a:pPr indent="-311150" lvl="1" marL="914400" rtl="0" algn="l">
              <a:spcBef>
                <a:spcPts val="0"/>
              </a:spcBef>
              <a:spcAft>
                <a:spcPts val="0"/>
              </a:spcAft>
              <a:buClr>
                <a:srgbClr val="434343"/>
              </a:buClr>
              <a:buSzPts val="1300"/>
              <a:buFont typeface="Proxima Nova"/>
              <a:buAutoNum type="alphaLcPeriod"/>
            </a:pPr>
            <a:r>
              <a:rPr lang="en" sz="1300">
                <a:solidFill>
                  <a:srgbClr val="434343"/>
                </a:solidFill>
                <a:latin typeface="Proxima Nova"/>
                <a:ea typeface="Proxima Nova"/>
                <a:cs typeface="Proxima Nova"/>
                <a:sym typeface="Proxima Nova"/>
              </a:rPr>
              <a:t>If they answered No to the second question: do they use any other app which helped them? Why or why not?</a:t>
            </a:r>
            <a:endParaRPr sz="1300">
              <a:solidFill>
                <a:srgbClr val="434343"/>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AutoNum type="arabicPeriod"/>
            </a:pPr>
            <a:r>
              <a:rPr lang="en" sz="1300">
                <a:solidFill>
                  <a:srgbClr val="434343"/>
                </a:solidFill>
                <a:latin typeface="Proxima Nova"/>
                <a:ea typeface="Proxima Nova"/>
                <a:cs typeface="Proxima Nova"/>
                <a:sym typeface="Proxima Nova"/>
              </a:rPr>
              <a:t>Are they familiar with the Metro Systems/different ways to get around NYC? </a:t>
            </a:r>
            <a:endParaRPr sz="1300">
              <a:solidFill>
                <a:srgbClr val="434343"/>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AutoNum type="arabicPeriod"/>
            </a:pPr>
            <a:r>
              <a:rPr lang="en" sz="1300">
                <a:solidFill>
                  <a:srgbClr val="434343"/>
                </a:solidFill>
                <a:latin typeface="Proxima Nova"/>
                <a:ea typeface="Proxima Nova"/>
                <a:cs typeface="Proxima Nova"/>
                <a:sym typeface="Proxima Nova"/>
              </a:rPr>
              <a:t>What things does the app tell you about commuting in NY? </a:t>
            </a:r>
            <a:endParaRPr sz="1300">
              <a:solidFill>
                <a:srgbClr val="434343"/>
              </a:solidFill>
              <a:latin typeface="Proxima Nova"/>
              <a:ea typeface="Proxima Nova"/>
              <a:cs typeface="Proxima Nova"/>
              <a:sym typeface="Proxima Nova"/>
            </a:endParaRPr>
          </a:p>
          <a:p>
            <a:pPr indent="-311150" lvl="1" marL="914400" rtl="0" algn="l">
              <a:spcBef>
                <a:spcPts val="0"/>
              </a:spcBef>
              <a:spcAft>
                <a:spcPts val="0"/>
              </a:spcAft>
              <a:buClr>
                <a:srgbClr val="434343"/>
              </a:buClr>
              <a:buSzPts val="1300"/>
              <a:buFont typeface="Proxima Nova"/>
              <a:buAutoNum type="alphaLcPeriod"/>
            </a:pPr>
            <a:r>
              <a:rPr lang="en" sz="1300">
                <a:solidFill>
                  <a:srgbClr val="434343"/>
                </a:solidFill>
                <a:latin typeface="Proxima Nova"/>
                <a:ea typeface="Proxima Nova"/>
                <a:cs typeface="Proxima Nova"/>
                <a:sym typeface="Proxima Nova"/>
              </a:rPr>
              <a:t>What things did they wish it did too?</a:t>
            </a:r>
            <a:endParaRPr sz="1300">
              <a:solidFill>
                <a:srgbClr val="434343"/>
              </a:solidFill>
              <a:latin typeface="Proxima Nova"/>
              <a:ea typeface="Proxima Nova"/>
              <a:cs typeface="Proxima Nova"/>
              <a:sym typeface="Proxima Nova"/>
            </a:endParaRPr>
          </a:p>
          <a:p>
            <a:pPr indent="0" lvl="0" marL="0" rtl="0" algn="l">
              <a:spcBef>
                <a:spcPts val="1500"/>
              </a:spcBef>
              <a:spcAft>
                <a:spcPts val="1500"/>
              </a:spcAft>
              <a:buNone/>
            </a:pPr>
            <a:r>
              <a:rPr lang="en" sz="1300">
                <a:solidFill>
                  <a:srgbClr val="434343"/>
                </a:solidFill>
                <a:latin typeface="Proxima Nova"/>
                <a:ea typeface="Proxima Nova"/>
                <a:cs typeface="Proxima Nova"/>
                <a:sym typeface="Proxima Nova"/>
              </a:rPr>
              <a:t>By the end of the interview, the aspects that we had been considering throughout the ideate stage had been satisfactorily addressed with some improvements, such as a clean user interface and customized pop-up notifications.</a:t>
            </a:r>
            <a:endParaRPr sz="1300">
              <a:solidFill>
                <a:srgbClr val="434343"/>
              </a:solidFill>
              <a:latin typeface="Proxima Nova"/>
              <a:ea typeface="Proxima Nova"/>
              <a:cs typeface="Proxima Nova"/>
              <a:sym typeface="Proxima Nova"/>
            </a:endParaRPr>
          </a:p>
        </p:txBody>
      </p:sp>
      <p:cxnSp>
        <p:nvCxnSpPr>
          <p:cNvPr id="151" name="Google Shape;151;p18"/>
          <p:cNvCxnSpPr/>
          <p:nvPr/>
        </p:nvCxnSpPr>
        <p:spPr>
          <a:xfrm>
            <a:off x="0" y="5103525"/>
            <a:ext cx="9164100" cy="0"/>
          </a:xfrm>
          <a:prstGeom prst="straightConnector1">
            <a:avLst/>
          </a:prstGeom>
          <a:noFill/>
          <a:ln cap="flat" cmpd="sng" w="76200">
            <a:solidFill>
              <a:srgbClr val="76A5A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4F5C"/>
                </a:solidFill>
                <a:latin typeface="Proxima Nova Extrabold"/>
                <a:ea typeface="Proxima Nova Extrabold"/>
                <a:cs typeface="Proxima Nova Extrabold"/>
                <a:sym typeface="Proxima Nova Extrabold"/>
              </a:rPr>
              <a:t>Results</a:t>
            </a:r>
            <a:endParaRPr>
              <a:solidFill>
                <a:srgbClr val="134F5C"/>
              </a:solidFill>
              <a:latin typeface="Proxima Nova Extrabold"/>
              <a:ea typeface="Proxima Nova Extrabold"/>
              <a:cs typeface="Proxima Nova Extrabold"/>
              <a:sym typeface="Proxima Nova Extrabold"/>
            </a:endParaRPr>
          </a:p>
        </p:txBody>
      </p:sp>
      <p:sp>
        <p:nvSpPr>
          <p:cNvPr id="157" name="Google Shape;157;p19"/>
          <p:cNvSpPr txBox="1"/>
          <p:nvPr>
            <p:ph idx="1" type="body"/>
          </p:nvPr>
        </p:nvSpPr>
        <p:spPr>
          <a:xfrm>
            <a:off x="311700" y="1152475"/>
            <a:ext cx="792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Were there specific pain points that stood out?</a:t>
            </a:r>
            <a:endParaRPr b="1"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How busy a train is</a:t>
            </a:r>
            <a:endParaRPr sz="1300">
              <a:solidFill>
                <a:srgbClr val="434343"/>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Notification update on delays</a:t>
            </a:r>
            <a:endParaRPr sz="1300">
              <a:solidFill>
                <a:srgbClr val="434343"/>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Live location/landmarks </a:t>
            </a:r>
            <a:endParaRPr sz="1300">
              <a:solidFill>
                <a:srgbClr val="434343"/>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Community based </a:t>
            </a:r>
            <a:r>
              <a:rPr lang="en" sz="1300">
                <a:solidFill>
                  <a:srgbClr val="434343"/>
                </a:solidFill>
                <a:latin typeface="Proxima Nova"/>
                <a:ea typeface="Proxima Nova"/>
                <a:cs typeface="Proxima Nova"/>
                <a:sym typeface="Proxima Nova"/>
              </a:rPr>
              <a:t>navigation</a:t>
            </a:r>
            <a:endParaRPr sz="1300">
              <a:solidFill>
                <a:srgbClr val="434343"/>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Unattractive appearance/cluttered UI</a:t>
            </a:r>
            <a:endParaRPr sz="1300">
              <a:solidFill>
                <a:srgbClr val="434343"/>
              </a:solidFill>
              <a:latin typeface="Proxima Nova"/>
              <a:ea typeface="Proxima Nova"/>
              <a:cs typeface="Proxima Nova"/>
              <a:sym typeface="Proxima Nova"/>
            </a:endParaRPr>
          </a:p>
          <a:p>
            <a:pPr indent="-311150" lvl="1" marL="914400" rtl="0" algn="l">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Information overload</a:t>
            </a:r>
            <a:endParaRPr sz="1300">
              <a:solidFill>
                <a:srgbClr val="434343"/>
              </a:solidFill>
              <a:latin typeface="Proxima Nova"/>
              <a:ea typeface="Proxima Nova"/>
              <a:cs typeface="Proxima Nova"/>
              <a:sym typeface="Proxima Nova"/>
            </a:endParaRPr>
          </a:p>
          <a:p>
            <a:pPr indent="0" lvl="0" marL="0" rtl="0" algn="l">
              <a:spcBef>
                <a:spcPts val="1200"/>
              </a:spcBef>
              <a:spcAft>
                <a:spcPts val="0"/>
              </a:spcAft>
              <a:buNone/>
            </a:pPr>
            <a:r>
              <a:rPr b="1" lang="en" sz="1300">
                <a:solidFill>
                  <a:schemeClr val="dk1"/>
                </a:solidFill>
                <a:latin typeface="Proxima Nova"/>
                <a:ea typeface="Proxima Nova"/>
                <a:cs typeface="Proxima Nova"/>
                <a:sym typeface="Proxima Nova"/>
              </a:rPr>
              <a:t>Did you have conflicting opinions on interpretations of the data?</a:t>
            </a:r>
            <a:endParaRPr b="1"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We all agreed on the questions so our results were very precise. Conflicts about what the best solution to the pain points came up, primarily if the app should focus on </a:t>
            </a:r>
            <a:r>
              <a:rPr lang="en" sz="1300">
                <a:solidFill>
                  <a:srgbClr val="434343"/>
                </a:solidFill>
                <a:latin typeface="Proxima Nova"/>
                <a:ea typeface="Proxima Nova"/>
                <a:cs typeface="Proxima Nova"/>
                <a:sym typeface="Proxima Nova"/>
              </a:rPr>
              <a:t>navigation</a:t>
            </a:r>
            <a:r>
              <a:rPr lang="en" sz="1300">
                <a:solidFill>
                  <a:srgbClr val="434343"/>
                </a:solidFill>
                <a:latin typeface="Proxima Nova"/>
                <a:ea typeface="Proxima Nova"/>
                <a:cs typeface="Proxima Nova"/>
                <a:sym typeface="Proxima Nova"/>
              </a:rPr>
              <a:t> or not. </a:t>
            </a:r>
            <a:endParaRPr sz="1300">
              <a:solidFill>
                <a:srgbClr val="434343"/>
              </a:solidFill>
              <a:latin typeface="Proxima Nova"/>
              <a:ea typeface="Proxima Nova"/>
              <a:cs typeface="Proxima Nova"/>
              <a:sym typeface="Proxima Nova"/>
            </a:endParaRPr>
          </a:p>
          <a:p>
            <a:pPr indent="-311150" lvl="0" marL="457200" rtl="0" algn="l">
              <a:spcBef>
                <a:spcPts val="0"/>
              </a:spcBef>
              <a:spcAft>
                <a:spcPts val="0"/>
              </a:spcAft>
              <a:buClr>
                <a:srgbClr val="434343"/>
              </a:buClr>
              <a:buSzPts val="1300"/>
              <a:buFont typeface="Proxima Nova"/>
              <a:buChar char="-"/>
            </a:pPr>
            <a:r>
              <a:rPr lang="en" sz="1300">
                <a:solidFill>
                  <a:srgbClr val="434343"/>
                </a:solidFill>
                <a:latin typeface="Proxima Nova"/>
                <a:ea typeface="Proxima Nova"/>
                <a:cs typeface="Proxima Nova"/>
                <a:sym typeface="Proxima Nova"/>
              </a:rPr>
              <a:t>We ended up agreeing on </a:t>
            </a:r>
            <a:r>
              <a:rPr lang="en" sz="1300">
                <a:solidFill>
                  <a:srgbClr val="434343"/>
                </a:solidFill>
                <a:latin typeface="Proxima Nova"/>
                <a:ea typeface="Proxima Nova"/>
                <a:cs typeface="Proxima Nova"/>
                <a:sym typeface="Proxima Nova"/>
              </a:rPr>
              <a:t>crowdsourced</a:t>
            </a:r>
            <a:r>
              <a:rPr lang="en" sz="1300">
                <a:solidFill>
                  <a:srgbClr val="434343"/>
                </a:solidFill>
                <a:latin typeface="Proxima Nova"/>
                <a:ea typeface="Proxima Nova"/>
                <a:cs typeface="Proxima Nova"/>
                <a:sym typeface="Proxima Nova"/>
              </a:rPr>
              <a:t> </a:t>
            </a:r>
            <a:r>
              <a:rPr lang="en" sz="1300">
                <a:solidFill>
                  <a:srgbClr val="434343"/>
                </a:solidFill>
                <a:latin typeface="Proxima Nova"/>
                <a:ea typeface="Proxima Nova"/>
                <a:cs typeface="Proxima Nova"/>
                <a:sym typeface="Proxima Nova"/>
              </a:rPr>
              <a:t>navigation</a:t>
            </a:r>
            <a:r>
              <a:rPr lang="en" sz="1300">
                <a:solidFill>
                  <a:srgbClr val="434343"/>
                </a:solidFill>
                <a:latin typeface="Proxima Nova"/>
                <a:ea typeface="Proxima Nova"/>
                <a:cs typeface="Proxima Nova"/>
                <a:sym typeface="Proxima Nova"/>
              </a:rPr>
              <a:t>, </a:t>
            </a:r>
            <a:r>
              <a:rPr lang="en" sz="1300">
                <a:solidFill>
                  <a:srgbClr val="434343"/>
                </a:solidFill>
                <a:latin typeface="Proxima Nova"/>
                <a:ea typeface="Proxima Nova"/>
                <a:cs typeface="Proxima Nova"/>
                <a:sym typeface="Proxima Nova"/>
              </a:rPr>
              <a:t>notification updates on common routes and information about travel targeted towards people not familiar with the NYC MTA. </a:t>
            </a:r>
            <a:endParaRPr sz="1300">
              <a:solidFill>
                <a:srgbClr val="434343"/>
              </a:solidFill>
              <a:latin typeface="Proxima Nova"/>
              <a:ea typeface="Proxima Nova"/>
              <a:cs typeface="Proxima Nova"/>
              <a:sym typeface="Proxima Nova"/>
            </a:endParaRPr>
          </a:p>
        </p:txBody>
      </p:sp>
      <p:cxnSp>
        <p:nvCxnSpPr>
          <p:cNvPr id="158" name="Google Shape;158;p19"/>
          <p:cNvCxnSpPr/>
          <p:nvPr/>
        </p:nvCxnSpPr>
        <p:spPr>
          <a:xfrm>
            <a:off x="0" y="5103525"/>
            <a:ext cx="9164100" cy="0"/>
          </a:xfrm>
          <a:prstGeom prst="straightConnector1">
            <a:avLst/>
          </a:prstGeom>
          <a:noFill/>
          <a:ln cap="flat" cmpd="sng" w="76200">
            <a:solidFill>
              <a:srgbClr val="76A5AF"/>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nvSpPr>
        <p:spPr>
          <a:xfrm>
            <a:off x="210550" y="782050"/>
            <a:ext cx="87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highlight>
                <a:srgbClr val="FFFFFF"/>
              </a:highlight>
              <a:latin typeface="Proxima Nova"/>
              <a:ea typeface="Proxima Nova"/>
              <a:cs typeface="Proxima Nova"/>
              <a:sym typeface="Proxima Nova"/>
            </a:endParaRPr>
          </a:p>
        </p:txBody>
      </p:sp>
      <p:sp>
        <p:nvSpPr>
          <p:cNvPr id="164" name="Google Shape;164;p20"/>
          <p:cNvSpPr txBox="1"/>
          <p:nvPr/>
        </p:nvSpPr>
        <p:spPr>
          <a:xfrm>
            <a:off x="303275" y="1151350"/>
            <a:ext cx="85206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434343"/>
                </a:solidFill>
                <a:highlight>
                  <a:srgbClr val="FFFFFF"/>
                </a:highlight>
                <a:latin typeface="Proxima Nova"/>
                <a:ea typeface="Proxima Nova"/>
                <a:cs typeface="Proxima Nova"/>
                <a:sym typeface="Proxima Nova"/>
              </a:rPr>
              <a:t>Both personas and Jobs To Be Done are approaches that helped us to understand the users and validate their needs. </a:t>
            </a:r>
            <a:endParaRPr sz="1300">
              <a:solidFill>
                <a:srgbClr val="434343"/>
              </a:solidFill>
              <a:highlight>
                <a:srgbClr val="FFFFFF"/>
              </a:highlight>
              <a:latin typeface="Proxima Nova"/>
              <a:ea typeface="Proxima Nova"/>
              <a:cs typeface="Proxima Nova"/>
              <a:sym typeface="Proxima Nova"/>
            </a:endParaRPr>
          </a:p>
          <a:p>
            <a:pPr indent="-311150" lvl="0" marL="457200" rtl="0" algn="l">
              <a:lnSpc>
                <a:spcPct val="115000"/>
              </a:lnSpc>
              <a:spcBef>
                <a:spcPts val="0"/>
              </a:spcBef>
              <a:spcAft>
                <a:spcPts val="0"/>
              </a:spcAft>
              <a:buClr>
                <a:srgbClr val="434343"/>
              </a:buClr>
              <a:buSzPts val="1300"/>
              <a:buFont typeface="Proxima Nova"/>
              <a:buChar char="-"/>
            </a:pPr>
            <a:r>
              <a:rPr lang="en" sz="1300">
                <a:solidFill>
                  <a:srgbClr val="434343"/>
                </a:solidFill>
                <a:highlight>
                  <a:srgbClr val="FFFFFF"/>
                </a:highlight>
                <a:latin typeface="Proxima Nova"/>
                <a:ea typeface="Proxima Nova"/>
                <a:cs typeface="Proxima Nova"/>
                <a:sym typeface="Proxima Nova"/>
              </a:rPr>
              <a:t>User personas identify who the users are and what their goals are. </a:t>
            </a:r>
            <a:endParaRPr sz="1300">
              <a:solidFill>
                <a:srgbClr val="434343"/>
              </a:solidFill>
              <a:highlight>
                <a:srgbClr val="FFFFFF"/>
              </a:highlight>
              <a:latin typeface="Proxima Nova"/>
              <a:ea typeface="Proxima Nova"/>
              <a:cs typeface="Proxima Nova"/>
              <a:sym typeface="Proxima Nova"/>
            </a:endParaRPr>
          </a:p>
          <a:p>
            <a:pPr indent="-311150" lvl="0" marL="457200" rtl="0" algn="l">
              <a:lnSpc>
                <a:spcPct val="115000"/>
              </a:lnSpc>
              <a:spcBef>
                <a:spcPts val="0"/>
              </a:spcBef>
              <a:spcAft>
                <a:spcPts val="0"/>
              </a:spcAft>
              <a:buClr>
                <a:srgbClr val="434343"/>
              </a:buClr>
              <a:buSzPts val="1300"/>
              <a:buFont typeface="Proxima Nova"/>
              <a:buChar char="-"/>
            </a:pPr>
            <a:r>
              <a:rPr lang="en" sz="1300">
                <a:solidFill>
                  <a:srgbClr val="434343"/>
                </a:solidFill>
                <a:highlight>
                  <a:srgbClr val="FFFFFF"/>
                </a:highlight>
                <a:latin typeface="Proxima Nova"/>
                <a:ea typeface="Proxima Nova"/>
                <a:cs typeface="Proxima Nova"/>
                <a:sym typeface="Proxima Nova"/>
              </a:rPr>
              <a:t>Jobs To Be Done identify the goals and the possibilities to achieve those goals. </a:t>
            </a:r>
            <a:endParaRPr sz="1300">
              <a:solidFill>
                <a:srgbClr val="434343"/>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300">
                <a:highlight>
                  <a:srgbClr val="FFFFFF"/>
                </a:highlight>
                <a:latin typeface="Proxima Nova"/>
                <a:ea typeface="Proxima Nova"/>
                <a:cs typeface="Proxima Nova"/>
                <a:sym typeface="Proxima Nova"/>
              </a:rPr>
              <a:t>	</a:t>
            </a:r>
            <a:endParaRPr sz="1300">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300">
                <a:solidFill>
                  <a:srgbClr val="434343"/>
                </a:solidFill>
                <a:highlight>
                  <a:srgbClr val="FFFFFF"/>
                </a:highlight>
                <a:latin typeface="Proxima Nova"/>
                <a:ea typeface="Proxima Nova"/>
                <a:cs typeface="Proxima Nova"/>
                <a:sym typeface="Proxima Nova"/>
              </a:rPr>
              <a:t>There were some pros and cons of both of the methods such as:</a:t>
            </a:r>
            <a:endParaRPr sz="1300">
              <a:solidFill>
                <a:srgbClr val="434343"/>
              </a:solidFill>
              <a:highlight>
                <a:srgbClr val="FFFFFF"/>
              </a:highlight>
              <a:latin typeface="Proxima Nova"/>
              <a:ea typeface="Proxima Nova"/>
              <a:cs typeface="Proxima Nova"/>
              <a:sym typeface="Proxima Nova"/>
            </a:endParaRPr>
          </a:p>
          <a:p>
            <a:pPr indent="0" lvl="0" marL="457200" rtl="0" algn="l">
              <a:lnSpc>
                <a:spcPct val="115000"/>
              </a:lnSpc>
              <a:spcBef>
                <a:spcPts val="0"/>
              </a:spcBef>
              <a:spcAft>
                <a:spcPts val="0"/>
              </a:spcAft>
              <a:buClr>
                <a:schemeClr val="dk1"/>
              </a:buClr>
              <a:buSzPts val="1100"/>
              <a:buFont typeface="Arial"/>
              <a:buNone/>
            </a:pPr>
            <a:r>
              <a:rPr b="1" lang="en" sz="1300">
                <a:highlight>
                  <a:srgbClr val="FFFFFF"/>
                </a:highlight>
                <a:latin typeface="Proxima Nova"/>
                <a:ea typeface="Proxima Nova"/>
                <a:cs typeface="Proxima Nova"/>
                <a:sym typeface="Proxima Nova"/>
              </a:rPr>
              <a:t>User Personas </a:t>
            </a:r>
            <a:endParaRPr b="1" sz="1300">
              <a:highlight>
                <a:srgbClr val="FFFFFF"/>
              </a:highlight>
              <a:latin typeface="Proxima Nova"/>
              <a:ea typeface="Proxima Nova"/>
              <a:cs typeface="Proxima Nova"/>
              <a:sym typeface="Proxima Nova"/>
            </a:endParaRPr>
          </a:p>
          <a:p>
            <a:pPr indent="-311150" lvl="0" marL="914400" rtl="0" algn="l">
              <a:lnSpc>
                <a:spcPct val="115000"/>
              </a:lnSpc>
              <a:spcBef>
                <a:spcPts val="0"/>
              </a:spcBef>
              <a:spcAft>
                <a:spcPts val="0"/>
              </a:spcAft>
              <a:buClr>
                <a:srgbClr val="434343"/>
              </a:buClr>
              <a:buSzPts val="1300"/>
              <a:buFont typeface="Proxima Nova"/>
              <a:buChar char="-"/>
            </a:pPr>
            <a:r>
              <a:rPr lang="en" sz="1300">
                <a:solidFill>
                  <a:srgbClr val="434343"/>
                </a:solidFill>
                <a:highlight>
                  <a:srgbClr val="FFFFFF"/>
                </a:highlight>
                <a:latin typeface="Proxima Nova"/>
                <a:ea typeface="Proxima Nova"/>
                <a:cs typeface="Proxima Nova"/>
                <a:sym typeface="Proxima Nova"/>
              </a:rPr>
              <a:t>Pros: Keeps the user front and center and </a:t>
            </a:r>
            <a:r>
              <a:rPr lang="en" sz="1300">
                <a:solidFill>
                  <a:srgbClr val="434343"/>
                </a:solidFill>
                <a:latin typeface="Proxima Nova"/>
                <a:ea typeface="Proxima Nova"/>
                <a:cs typeface="Proxima Nova"/>
                <a:sym typeface="Proxima Nova"/>
              </a:rPr>
              <a:t>this method allows for more agile development so the design can grow more easily over time.</a:t>
            </a:r>
            <a:endParaRPr sz="1300">
              <a:solidFill>
                <a:srgbClr val="434343"/>
              </a:solidFill>
              <a:highlight>
                <a:srgbClr val="FFFFFF"/>
              </a:highlight>
              <a:latin typeface="Proxima Nova"/>
              <a:ea typeface="Proxima Nova"/>
              <a:cs typeface="Proxima Nova"/>
              <a:sym typeface="Proxima Nova"/>
            </a:endParaRPr>
          </a:p>
          <a:p>
            <a:pPr indent="-311150" lvl="0" marL="914400" rtl="0" algn="l">
              <a:lnSpc>
                <a:spcPct val="115000"/>
              </a:lnSpc>
              <a:spcBef>
                <a:spcPts val="0"/>
              </a:spcBef>
              <a:spcAft>
                <a:spcPts val="0"/>
              </a:spcAft>
              <a:buClr>
                <a:srgbClr val="434343"/>
              </a:buClr>
              <a:buSzPts val="1300"/>
              <a:buFont typeface="Proxima Nova"/>
              <a:buChar char="-"/>
            </a:pPr>
            <a:r>
              <a:rPr lang="en" sz="1300">
                <a:solidFill>
                  <a:srgbClr val="434343"/>
                </a:solidFill>
                <a:highlight>
                  <a:srgbClr val="FFFFFF"/>
                </a:highlight>
                <a:latin typeface="Proxima Nova"/>
                <a:ea typeface="Proxima Nova"/>
                <a:cs typeface="Proxima Nova"/>
                <a:sym typeface="Proxima Nova"/>
              </a:rPr>
              <a:t>Cons: For it to be useful we need to define the </a:t>
            </a:r>
            <a:r>
              <a:rPr lang="en" sz="1300">
                <a:solidFill>
                  <a:srgbClr val="434343"/>
                </a:solidFill>
                <a:highlight>
                  <a:srgbClr val="FFFFFF"/>
                </a:highlight>
                <a:latin typeface="Proxima Nova"/>
                <a:ea typeface="Proxima Nova"/>
                <a:cs typeface="Proxima Nova"/>
                <a:sym typeface="Proxima Nova"/>
              </a:rPr>
              <a:t>goals</a:t>
            </a:r>
            <a:r>
              <a:rPr lang="en" sz="1300">
                <a:solidFill>
                  <a:srgbClr val="434343"/>
                </a:solidFill>
                <a:highlight>
                  <a:srgbClr val="FFFFFF"/>
                </a:highlight>
                <a:latin typeface="Proxima Nova"/>
                <a:ea typeface="Proxima Nova"/>
                <a:cs typeface="Proxima Nova"/>
                <a:sym typeface="Proxima Nova"/>
              </a:rPr>
              <a:t> appropriately.  </a:t>
            </a:r>
            <a:endParaRPr sz="1300">
              <a:solidFill>
                <a:srgbClr val="434343"/>
              </a:solidFill>
              <a:highlight>
                <a:srgbClr val="FFFFFF"/>
              </a:highlight>
              <a:latin typeface="Proxima Nova"/>
              <a:ea typeface="Proxima Nova"/>
              <a:cs typeface="Proxima Nova"/>
              <a:sym typeface="Proxima Nova"/>
            </a:endParaRPr>
          </a:p>
          <a:p>
            <a:pPr indent="0" lvl="0" marL="457200" rtl="0" algn="l">
              <a:lnSpc>
                <a:spcPct val="115000"/>
              </a:lnSpc>
              <a:spcBef>
                <a:spcPts val="0"/>
              </a:spcBef>
              <a:spcAft>
                <a:spcPts val="0"/>
              </a:spcAft>
              <a:buClr>
                <a:schemeClr val="dk1"/>
              </a:buClr>
              <a:buSzPts val="1100"/>
              <a:buFont typeface="Arial"/>
              <a:buNone/>
            </a:pPr>
            <a:r>
              <a:t/>
            </a:r>
            <a:endParaRPr sz="1300">
              <a:highlight>
                <a:srgbClr val="FFFFFF"/>
              </a:highlight>
              <a:latin typeface="Proxima Nova"/>
              <a:ea typeface="Proxima Nova"/>
              <a:cs typeface="Proxima Nova"/>
              <a:sym typeface="Proxima Nova"/>
            </a:endParaRPr>
          </a:p>
          <a:p>
            <a:pPr indent="0" lvl="0" marL="457200" rtl="0" algn="l">
              <a:lnSpc>
                <a:spcPct val="115000"/>
              </a:lnSpc>
              <a:spcBef>
                <a:spcPts val="0"/>
              </a:spcBef>
              <a:spcAft>
                <a:spcPts val="0"/>
              </a:spcAft>
              <a:buClr>
                <a:schemeClr val="dk1"/>
              </a:buClr>
              <a:buSzPts val="1100"/>
              <a:buFont typeface="Arial"/>
              <a:buNone/>
            </a:pPr>
            <a:r>
              <a:rPr b="1" lang="en" sz="1300">
                <a:highlight>
                  <a:srgbClr val="FFFFFF"/>
                </a:highlight>
                <a:latin typeface="Proxima Nova"/>
                <a:ea typeface="Proxima Nova"/>
                <a:cs typeface="Proxima Nova"/>
                <a:sym typeface="Proxima Nova"/>
              </a:rPr>
              <a:t>Jobs to Be Done</a:t>
            </a:r>
            <a:endParaRPr b="1" sz="1300">
              <a:highlight>
                <a:srgbClr val="FFFFFF"/>
              </a:highlight>
              <a:latin typeface="Proxima Nova"/>
              <a:ea typeface="Proxima Nova"/>
              <a:cs typeface="Proxima Nova"/>
              <a:sym typeface="Proxima Nova"/>
            </a:endParaRPr>
          </a:p>
          <a:p>
            <a:pPr indent="-311150" lvl="0" marL="914400" rtl="0" algn="l">
              <a:lnSpc>
                <a:spcPct val="115000"/>
              </a:lnSpc>
              <a:spcBef>
                <a:spcPts val="0"/>
              </a:spcBef>
              <a:spcAft>
                <a:spcPts val="0"/>
              </a:spcAft>
              <a:buClr>
                <a:srgbClr val="434343"/>
              </a:buClr>
              <a:buSzPts val="1300"/>
              <a:buFont typeface="Proxima Nova"/>
              <a:buChar char="-"/>
            </a:pPr>
            <a:r>
              <a:rPr lang="en" sz="1300">
                <a:solidFill>
                  <a:srgbClr val="434343"/>
                </a:solidFill>
                <a:highlight>
                  <a:srgbClr val="FFFFFF"/>
                </a:highlight>
                <a:latin typeface="Proxima Nova"/>
                <a:ea typeface="Proxima Nova"/>
                <a:cs typeface="Proxima Nova"/>
                <a:sym typeface="Proxima Nova"/>
              </a:rPr>
              <a:t>Pros: Ensures that users will accomplish their goal with your app</a:t>
            </a:r>
            <a:endParaRPr sz="1300">
              <a:solidFill>
                <a:srgbClr val="434343"/>
              </a:solidFill>
              <a:highlight>
                <a:srgbClr val="FFFFFF"/>
              </a:highlight>
              <a:latin typeface="Proxima Nova"/>
              <a:ea typeface="Proxima Nova"/>
              <a:cs typeface="Proxima Nova"/>
              <a:sym typeface="Proxima Nova"/>
            </a:endParaRPr>
          </a:p>
          <a:p>
            <a:pPr indent="-311150" lvl="0" marL="914400" rtl="0" algn="l">
              <a:lnSpc>
                <a:spcPct val="115000"/>
              </a:lnSpc>
              <a:spcBef>
                <a:spcPts val="0"/>
              </a:spcBef>
              <a:spcAft>
                <a:spcPts val="0"/>
              </a:spcAft>
              <a:buClr>
                <a:srgbClr val="434343"/>
              </a:buClr>
              <a:buSzPts val="1300"/>
              <a:buFont typeface="Proxima Nova"/>
              <a:buChar char="-"/>
            </a:pPr>
            <a:r>
              <a:rPr lang="en" sz="1300">
                <a:solidFill>
                  <a:srgbClr val="434343"/>
                </a:solidFill>
                <a:highlight>
                  <a:srgbClr val="FFFFFF"/>
                </a:highlight>
                <a:latin typeface="Proxima Nova"/>
                <a:ea typeface="Proxima Nova"/>
                <a:cs typeface="Proxima Nova"/>
                <a:sym typeface="Proxima Nova"/>
              </a:rPr>
              <a:t>Cons: Still susceptible to assumption</a:t>
            </a:r>
            <a:endParaRPr sz="1300">
              <a:solidFill>
                <a:srgbClr val="434343"/>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300">
              <a:solidFill>
                <a:srgbClr val="434343"/>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300">
              <a:solidFill>
                <a:srgbClr val="434343"/>
              </a:solidFill>
              <a:latin typeface="Proxima Nova"/>
              <a:ea typeface="Proxima Nova"/>
              <a:cs typeface="Proxima Nova"/>
              <a:sym typeface="Proxima Nova"/>
            </a:endParaRPr>
          </a:p>
        </p:txBody>
      </p:sp>
      <p:sp>
        <p:nvSpPr>
          <p:cNvPr id="165" name="Google Shape;16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4F5C"/>
                </a:solidFill>
                <a:latin typeface="Proxima Nova Extrabold"/>
                <a:ea typeface="Proxima Nova Extrabold"/>
                <a:cs typeface="Proxima Nova Extrabold"/>
                <a:sym typeface="Proxima Nova Extrabold"/>
              </a:rPr>
              <a:t>User Personas vs Jobs To Be Done</a:t>
            </a:r>
            <a:endParaRPr>
              <a:solidFill>
                <a:srgbClr val="134F5C"/>
              </a:solidFill>
              <a:latin typeface="Proxima Nova Extrabold"/>
              <a:ea typeface="Proxima Nova Extrabold"/>
              <a:cs typeface="Proxima Nova Extrabold"/>
              <a:sym typeface="Proxima Nova Extrabold"/>
            </a:endParaRPr>
          </a:p>
        </p:txBody>
      </p:sp>
      <p:cxnSp>
        <p:nvCxnSpPr>
          <p:cNvPr id="166" name="Google Shape;166;p20"/>
          <p:cNvCxnSpPr/>
          <p:nvPr/>
        </p:nvCxnSpPr>
        <p:spPr>
          <a:xfrm>
            <a:off x="0" y="5103525"/>
            <a:ext cx="9164100" cy="0"/>
          </a:xfrm>
          <a:prstGeom prst="straightConnector1">
            <a:avLst/>
          </a:prstGeom>
          <a:noFill/>
          <a:ln cap="flat" cmpd="sng" w="76200">
            <a:solidFill>
              <a:srgbClr val="76A5A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nvSpPr>
        <p:spPr>
          <a:xfrm>
            <a:off x="210550" y="782050"/>
            <a:ext cx="87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highlight>
                <a:srgbClr val="FFFFFF"/>
              </a:highlight>
              <a:latin typeface="Proxima Nova"/>
              <a:ea typeface="Proxima Nova"/>
              <a:cs typeface="Proxima Nova"/>
              <a:sym typeface="Proxima Nova"/>
            </a:endParaRPr>
          </a:p>
        </p:txBody>
      </p:sp>
      <p:sp>
        <p:nvSpPr>
          <p:cNvPr id="172" name="Google Shape;172;p21"/>
          <p:cNvSpPr txBox="1"/>
          <p:nvPr/>
        </p:nvSpPr>
        <p:spPr>
          <a:xfrm>
            <a:off x="311700" y="1151350"/>
            <a:ext cx="7913400" cy="19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434343"/>
                </a:solidFill>
                <a:highlight>
                  <a:schemeClr val="lt1"/>
                </a:highlight>
                <a:latin typeface="Proxima Nova"/>
                <a:ea typeface="Proxima Nova"/>
                <a:cs typeface="Proxima Nova"/>
                <a:sym typeface="Proxima Nova"/>
              </a:rPr>
              <a:t>For us, it was easy to define jobs to be done because in jobs to be done we would be defining a goal to be accomplished which we already had in the beginning at the point of ideation and after the interviews, we had a concrete goal to be achieved.</a:t>
            </a:r>
            <a:endParaRPr sz="1300">
              <a:solidFill>
                <a:srgbClr val="434343"/>
              </a:solidFill>
              <a:highlight>
                <a:schemeClr val="lt1"/>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300">
              <a:solidFill>
                <a:srgbClr val="434343"/>
              </a:solidFill>
              <a:highlight>
                <a:schemeClr val="lt1"/>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300">
                <a:solidFill>
                  <a:srgbClr val="434343"/>
                </a:solidFill>
                <a:highlight>
                  <a:schemeClr val="lt1"/>
                </a:highlight>
                <a:latin typeface="Proxima Nova"/>
                <a:ea typeface="Proxima Nova"/>
                <a:cs typeface="Proxima Nova"/>
                <a:sym typeface="Proxima Nova"/>
              </a:rPr>
              <a:t>We had more problems with user personas as we needed to create a user who is going to represent the whole user group in which his/her motivation, goals, and frustrations should align with that particular user group. </a:t>
            </a:r>
            <a:endParaRPr sz="1300">
              <a:solidFill>
                <a:srgbClr val="434343"/>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300">
              <a:solidFill>
                <a:srgbClr val="434343"/>
              </a:solidFill>
              <a:highlight>
                <a:srgbClr val="FFFFFF"/>
              </a:highlight>
              <a:latin typeface="Proxima Nova"/>
              <a:ea typeface="Proxima Nova"/>
              <a:cs typeface="Proxima Nova"/>
              <a:sym typeface="Proxima Nova"/>
            </a:endParaRPr>
          </a:p>
        </p:txBody>
      </p:sp>
      <p:sp>
        <p:nvSpPr>
          <p:cNvPr id="173" name="Google Shape;17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4F5C"/>
                </a:solidFill>
                <a:latin typeface="Proxima Nova Extrabold"/>
                <a:ea typeface="Proxima Nova Extrabold"/>
                <a:cs typeface="Proxima Nova Extrabold"/>
                <a:sym typeface="Proxima Nova Extrabold"/>
              </a:rPr>
              <a:t>User Personas vs Jobs To Be Done cont’d.</a:t>
            </a:r>
            <a:endParaRPr>
              <a:solidFill>
                <a:srgbClr val="134F5C"/>
              </a:solidFill>
              <a:latin typeface="Proxima Nova Extrabold"/>
              <a:ea typeface="Proxima Nova Extrabold"/>
              <a:cs typeface="Proxima Nova Extrabold"/>
              <a:sym typeface="Proxima Nova Extrabold"/>
            </a:endParaRPr>
          </a:p>
        </p:txBody>
      </p:sp>
      <p:cxnSp>
        <p:nvCxnSpPr>
          <p:cNvPr id="174" name="Google Shape;174;p21"/>
          <p:cNvCxnSpPr/>
          <p:nvPr/>
        </p:nvCxnSpPr>
        <p:spPr>
          <a:xfrm>
            <a:off x="0" y="5103525"/>
            <a:ext cx="9164100" cy="0"/>
          </a:xfrm>
          <a:prstGeom prst="straightConnector1">
            <a:avLst/>
          </a:prstGeom>
          <a:noFill/>
          <a:ln cap="flat" cmpd="sng" w="76200">
            <a:solidFill>
              <a:srgbClr val="76A5A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